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5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6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7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8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9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10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notesSlides/notesSlide11.xml" ContentType="application/vnd.openxmlformats-officedocument.presentationml.notesSlide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355" r:id="rId5"/>
    <p:sldId id="372" r:id="rId6"/>
    <p:sldId id="415" r:id="rId7"/>
    <p:sldId id="400" r:id="rId8"/>
    <p:sldId id="374" r:id="rId9"/>
    <p:sldId id="378" r:id="rId10"/>
    <p:sldId id="379" r:id="rId11"/>
    <p:sldId id="380" r:id="rId12"/>
    <p:sldId id="396" r:id="rId13"/>
    <p:sldId id="412" r:id="rId14"/>
    <p:sldId id="385" r:id="rId15"/>
    <p:sldId id="411" r:id="rId16"/>
    <p:sldId id="401" r:id="rId17"/>
    <p:sldId id="402" r:id="rId18"/>
    <p:sldId id="403" r:id="rId19"/>
    <p:sldId id="404" r:id="rId20"/>
    <p:sldId id="413" r:id="rId21"/>
    <p:sldId id="414" r:id="rId22"/>
    <p:sldId id="406" r:id="rId23"/>
    <p:sldId id="407" r:id="rId24"/>
    <p:sldId id="410" r:id="rId25"/>
  </p:sldIdLst>
  <p:sldSz cx="12192000" cy="6858000"/>
  <p:notesSz cx="7023100" cy="93091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13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eu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8B99"/>
    <a:srgbClr val="64B2C1"/>
    <a:srgbClr val="4677AB"/>
    <a:srgbClr val="107082"/>
    <a:srgbClr val="E0F0F3"/>
    <a:srgbClr val="F0CDA1"/>
    <a:srgbClr val="3B5758"/>
    <a:srgbClr val="B6CDD1"/>
    <a:srgbClr val="404040"/>
    <a:srgbClr val="F4CAB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17D133-9852-2B24-055A-FF8011375CE7}" v="8" dt="2025-11-18T16:28:06.082"/>
    <p1510:client id="{E700ACA7-F71C-7F0F-1E7B-2CDE20E10388}" v="21" dt="2025-11-18T15:05:13.5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1479" autoAdjust="0"/>
  </p:normalViewPr>
  <p:slideViewPr>
    <p:cSldViewPr snapToGrid="0">
      <p:cViewPr varScale="1">
        <p:scale>
          <a:sx n="81" d="100"/>
          <a:sy n="81" d="100"/>
        </p:scale>
        <p:origin x="1716" y="96"/>
      </p:cViewPr>
      <p:guideLst>
        <p:guide pos="3840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45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42F7A84F-E231-42BE-A9F8-B5131853C8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CB813BC-9E49-4ABB-A3C3-CEE0885B027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133" y="1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pPr rtl="0"/>
            <a:fld id="{8376C9FE-6161-49F4-9B0C-8E8F4E0DC825}" type="datetime1">
              <a:rPr lang="fr-FR" smtClean="0"/>
              <a:t>23/10/2026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7ADFF29-9BE4-4CDF-A198-BBEE303F0EB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0D4AFC6-5A97-4417-A16A-485E5801A6E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133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pPr rtl="0"/>
            <a:fld id="{4FA8C659-3DDB-48CB-A056-6A658A161B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07677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78133" y="1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13717B90-74B4-4C3F-8BC3-941162B6672A}" type="datetime1">
              <a:rPr lang="fr-FR" smtClean="0"/>
              <a:pPr/>
              <a:t>23/10/2026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pPr rtl="0"/>
            <a:endParaRPr lang="fr-FR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702310" y="4480003"/>
            <a:ext cx="5618480" cy="3665459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78133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pPr rtl="0"/>
            <a:fld id="{9CA004F4-F240-48F9-8AE1-486585C7F0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4881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fr-FR" dirty="0" smtClean="0">
                <a:ea typeface="Calibri"/>
                <a:cs typeface="Calibri"/>
              </a:rPr>
              <a:t>Dans cette courte présentation, nous allons aborder</a:t>
            </a:r>
            <a:r>
              <a:rPr lang="fr-FR" baseline="0" dirty="0" smtClean="0">
                <a:ea typeface="Calibri"/>
                <a:cs typeface="Calibri"/>
              </a:rPr>
              <a:t> les éléments clés qui touche la prévention et le contrôle des infections. </a:t>
            </a:r>
            <a:endParaRPr lang="fr-FR" dirty="0">
              <a:ea typeface="Calibri"/>
              <a:cs typeface="Calibri"/>
            </a:endParaRPr>
          </a:p>
          <a:p>
            <a:endParaRPr lang="fr-FR" dirty="0">
              <a:ea typeface="Calibri"/>
              <a:cs typeface="Calibri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8853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noProof="0" dirty="0" smtClean="0"/>
              <a:t>Une infection acquise au cours d'un séjour dans un établissement de santé. Ces infections se développent pendant l'hospitalisation,</a:t>
            </a:r>
            <a:r>
              <a:rPr lang="fr-CA" baseline="0" noProof="0" dirty="0" smtClean="0"/>
              <a:t> </a:t>
            </a:r>
            <a:r>
              <a:rPr lang="fr-CA" noProof="0" dirty="0" smtClean="0"/>
              <a:t>ou après, mais étaient absentes au moment de l'admission du patient.</a:t>
            </a:r>
            <a:endParaRPr lang="fr-CA" noProof="0" dirty="0" smtClean="0">
              <a:ea typeface="Calibri"/>
              <a:cs typeface="Calibri"/>
            </a:endParaRPr>
          </a:p>
          <a:p>
            <a:r>
              <a:rPr lang="fr-CA" noProof="0" dirty="0" smtClean="0"/>
              <a:t>On les appelle également infections associées aux soins, car elles sont directement liées aux actes médicaux et aux soins fournis dans ces établissements.</a:t>
            </a:r>
            <a:endParaRPr lang="fr-CA" noProof="0" dirty="0" smtClean="0">
              <a:ea typeface="Calibri"/>
              <a:cs typeface="Calibri"/>
            </a:endParaRPr>
          </a:p>
          <a:p>
            <a:endParaRPr lang="fr-CA" noProof="0" dirty="0">
              <a:cs typeface="Calibri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9CA004F4-F240-48F9-8AE1-486585C7F00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2528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5158d5a3ec_0_2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8950" y="735013"/>
            <a:ext cx="6513513" cy="3665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5158d5a3ec_0_271:notes"/>
          <p:cNvSpPr txBox="1">
            <a:spLocks noGrp="1"/>
          </p:cNvSpPr>
          <p:nvPr>
            <p:ph type="body" idx="1"/>
          </p:nvPr>
        </p:nvSpPr>
        <p:spPr>
          <a:xfrm>
            <a:off x="749132" y="4642914"/>
            <a:ext cx="5993045" cy="4398550"/>
          </a:xfrm>
          <a:prstGeom prst="rect">
            <a:avLst/>
          </a:prstGeom>
        </p:spPr>
        <p:txBody>
          <a:bodyPr spcFirstLastPara="1" wrap="square" lIns="98636" tIns="98636" rIns="98636" bIns="98636" anchor="t" anchorCtr="0">
            <a:noAutofit/>
          </a:bodyPr>
          <a:lstStyle/>
          <a:p>
            <a:pPr marL="171272"/>
            <a:r>
              <a:rPr lang="en-US" dirty="0" smtClean="0">
                <a:latin typeface="Calibri"/>
                <a:ea typeface="Calibri"/>
                <a:cs typeface="Calibri"/>
              </a:rPr>
              <a:t>La </a:t>
            </a:r>
            <a:r>
              <a:rPr lang="en-US" dirty="0" err="1">
                <a:latin typeface="Calibri"/>
                <a:ea typeface="Calibri"/>
                <a:cs typeface="Calibri"/>
              </a:rPr>
              <a:t>colonisation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signifie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qu’un</a:t>
            </a:r>
            <a:r>
              <a:rPr lang="en-US" dirty="0">
                <a:latin typeface="Calibri"/>
                <a:ea typeface="Calibri"/>
                <a:cs typeface="Calibri"/>
              </a:rPr>
              <a:t> micro-</a:t>
            </a:r>
            <a:r>
              <a:rPr lang="en-US" dirty="0" err="1">
                <a:latin typeface="Calibri"/>
                <a:ea typeface="Calibri"/>
                <a:cs typeface="Calibri"/>
              </a:rPr>
              <a:t>organisme</a:t>
            </a:r>
            <a:r>
              <a:rPr lang="en-US" dirty="0">
                <a:latin typeface="Calibri"/>
                <a:ea typeface="Calibri"/>
                <a:cs typeface="Calibri"/>
              </a:rPr>
              <a:t> est </a:t>
            </a:r>
            <a:r>
              <a:rPr lang="en-US" dirty="0" err="1">
                <a:latin typeface="Calibri"/>
                <a:ea typeface="Calibri"/>
                <a:cs typeface="Calibri"/>
              </a:rPr>
              <a:t>présent</a:t>
            </a:r>
            <a:r>
              <a:rPr lang="en-US" dirty="0">
                <a:latin typeface="Calibri"/>
                <a:ea typeface="Calibri"/>
                <a:cs typeface="Calibri"/>
              </a:rPr>
              <a:t> sur </a:t>
            </a:r>
            <a:r>
              <a:rPr lang="en-US" dirty="0" err="1">
                <a:latin typeface="Calibri"/>
                <a:ea typeface="Calibri"/>
                <a:cs typeface="Calibri"/>
              </a:rPr>
              <a:t>ou</a:t>
            </a:r>
            <a:r>
              <a:rPr lang="en-US" dirty="0">
                <a:latin typeface="Calibri"/>
                <a:ea typeface="Calibri"/>
                <a:cs typeface="Calibri"/>
              </a:rPr>
              <a:t> dans le corps, </a:t>
            </a:r>
            <a:r>
              <a:rPr lang="en-US" dirty="0" err="1">
                <a:latin typeface="Calibri"/>
                <a:ea typeface="Calibri"/>
                <a:cs typeface="Calibri"/>
              </a:rPr>
              <a:t>mais</a:t>
            </a:r>
            <a:r>
              <a:rPr lang="en-US" dirty="0">
                <a:latin typeface="Calibri"/>
                <a:ea typeface="Calibri"/>
                <a:cs typeface="Calibri"/>
              </a:rPr>
              <a:t> sans causer de </a:t>
            </a:r>
            <a:r>
              <a:rPr lang="en-US" dirty="0" err="1">
                <a:latin typeface="Calibri"/>
                <a:ea typeface="Calibri"/>
                <a:cs typeface="Calibri"/>
              </a:rPr>
              <a:t>symptômes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ni</a:t>
            </a:r>
            <a:r>
              <a:rPr lang="en-US" dirty="0">
                <a:latin typeface="Calibri"/>
                <a:ea typeface="Calibri"/>
                <a:cs typeface="Calibri"/>
              </a:rPr>
              <a:t> de </a:t>
            </a:r>
            <a:r>
              <a:rPr lang="en-US" dirty="0" err="1">
                <a:latin typeface="Calibri"/>
                <a:ea typeface="Calibri"/>
                <a:cs typeface="Calibri"/>
              </a:rPr>
              <a:t>réaction</a:t>
            </a:r>
            <a:r>
              <a:rPr lang="en-US" dirty="0">
                <a:latin typeface="Calibri"/>
                <a:ea typeface="Calibri"/>
                <a:cs typeface="Calibri"/>
              </a:rPr>
              <a:t> du corps. Il </a:t>
            </a:r>
            <a:r>
              <a:rPr lang="en-US" dirty="0" err="1">
                <a:latin typeface="Calibri"/>
                <a:ea typeface="Calibri"/>
                <a:cs typeface="Calibri"/>
              </a:rPr>
              <a:t>n'y</a:t>
            </a:r>
            <a:r>
              <a:rPr lang="en-US" dirty="0">
                <a:latin typeface="Calibri"/>
                <a:ea typeface="Calibri"/>
                <a:cs typeface="Calibri"/>
              </a:rPr>
              <a:t> a </a:t>
            </a:r>
            <a:r>
              <a:rPr lang="en-US" dirty="0" err="1">
                <a:latin typeface="Calibri"/>
                <a:ea typeface="Calibri"/>
                <a:cs typeface="Calibri"/>
              </a:rPr>
              <a:t>donc</a:t>
            </a:r>
            <a:r>
              <a:rPr lang="en-US" dirty="0">
                <a:latin typeface="Calibri"/>
                <a:ea typeface="Calibri"/>
                <a:cs typeface="Calibri"/>
              </a:rPr>
              <a:t> pas de </a:t>
            </a:r>
            <a:r>
              <a:rPr lang="en-US" dirty="0" err="1">
                <a:latin typeface="Calibri"/>
                <a:ea typeface="Calibri"/>
                <a:cs typeface="Calibri"/>
              </a:rPr>
              <a:t>maladie</a:t>
            </a:r>
            <a:r>
              <a:rPr lang="en-US" dirty="0">
                <a:latin typeface="Calibri"/>
                <a:ea typeface="Calibri"/>
                <a:cs typeface="Calibri"/>
              </a:rPr>
              <a:t>. </a:t>
            </a:r>
          </a:p>
          <a:p>
            <a:pPr marL="171272"/>
            <a:r>
              <a:rPr lang="en-US" dirty="0" err="1">
                <a:latin typeface="Calibri"/>
                <a:ea typeface="Calibri"/>
                <a:cs typeface="Calibri"/>
              </a:rPr>
              <a:t>Exemples</a:t>
            </a:r>
            <a:r>
              <a:rPr lang="en-US" dirty="0">
                <a:latin typeface="Calibri"/>
                <a:ea typeface="Calibri"/>
                <a:cs typeface="Calibri"/>
              </a:rPr>
              <a:t> : </a:t>
            </a:r>
          </a:p>
          <a:p>
            <a:r>
              <a:rPr lang="en-US" dirty="0">
                <a:latin typeface="Calibri"/>
                <a:ea typeface="Calibri"/>
                <a:cs typeface="Calibri"/>
              </a:rPr>
              <a:t>SARM (Staphylococcus aureus </a:t>
            </a:r>
            <a:r>
              <a:rPr lang="en-US" dirty="0" err="1">
                <a:latin typeface="Calibri"/>
                <a:ea typeface="Calibri"/>
                <a:cs typeface="Calibri"/>
              </a:rPr>
              <a:t>résistant</a:t>
            </a:r>
            <a:r>
              <a:rPr lang="en-US" dirty="0">
                <a:latin typeface="Calibri"/>
                <a:ea typeface="Calibri"/>
                <a:cs typeface="Calibri"/>
              </a:rPr>
              <a:t> à la </a:t>
            </a:r>
            <a:r>
              <a:rPr lang="en-US" dirty="0" err="1">
                <a:latin typeface="Calibri"/>
                <a:ea typeface="Calibri"/>
                <a:cs typeface="Calibri"/>
              </a:rPr>
              <a:t>méthicilline</a:t>
            </a:r>
            <a:r>
              <a:rPr lang="en-US" dirty="0">
                <a:latin typeface="Calibri"/>
                <a:ea typeface="Calibri"/>
                <a:cs typeface="Calibri"/>
              </a:rPr>
              <a:t>) </a:t>
            </a:r>
            <a:r>
              <a:rPr lang="en-US" dirty="0" err="1">
                <a:latin typeface="Calibri"/>
                <a:ea typeface="Calibri"/>
                <a:cs typeface="Calibri"/>
              </a:rPr>
              <a:t>peut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être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présent</a:t>
            </a:r>
            <a:r>
              <a:rPr lang="en-US" dirty="0">
                <a:latin typeface="Calibri"/>
                <a:ea typeface="Calibri"/>
                <a:cs typeface="Calibri"/>
              </a:rPr>
              <a:t> sur la </a:t>
            </a:r>
            <a:r>
              <a:rPr lang="en-US" dirty="0" err="1">
                <a:latin typeface="Calibri"/>
                <a:ea typeface="Calibri"/>
                <a:cs typeface="Calibri"/>
              </a:rPr>
              <a:t>peau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ou</a:t>
            </a:r>
            <a:r>
              <a:rPr lang="en-US" dirty="0">
                <a:latin typeface="Calibri"/>
                <a:ea typeface="Calibri"/>
                <a:cs typeface="Calibri"/>
              </a:rPr>
              <a:t> dans les </a:t>
            </a:r>
            <a:r>
              <a:rPr lang="en-US" dirty="0" err="1">
                <a:latin typeface="Calibri"/>
                <a:ea typeface="Calibri"/>
                <a:cs typeface="Calibri"/>
              </a:rPr>
              <a:t>narines</a:t>
            </a:r>
            <a:r>
              <a:rPr lang="en-US" dirty="0">
                <a:latin typeface="Calibri"/>
                <a:ea typeface="Calibri"/>
                <a:cs typeface="Calibri"/>
              </a:rPr>
              <a:t> d’un patient sans </a:t>
            </a:r>
            <a:r>
              <a:rPr lang="en-US" dirty="0" err="1">
                <a:latin typeface="Calibri"/>
                <a:ea typeface="Calibri"/>
                <a:cs typeface="Calibri"/>
              </a:rPr>
              <a:t>provoquer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d'infection</a:t>
            </a:r>
            <a:r>
              <a:rPr lang="en-US" dirty="0">
                <a:latin typeface="Calibri"/>
                <a:ea typeface="Calibri"/>
                <a:cs typeface="Calibri"/>
              </a:rPr>
              <a:t>. </a:t>
            </a:r>
          </a:p>
          <a:p>
            <a:r>
              <a:rPr lang="en-US" dirty="0" err="1" smtClean="0">
                <a:latin typeface="Calibri"/>
                <a:ea typeface="Calibri"/>
                <a:cs typeface="Calibri"/>
              </a:rPr>
              <a:t>L’infection</a:t>
            </a:r>
            <a:r>
              <a:rPr lang="en-US" dirty="0">
                <a:latin typeface="Calibri"/>
                <a:ea typeface="Calibri"/>
                <a:cs typeface="Calibri"/>
              </a:rPr>
              <a:t>, </a:t>
            </a:r>
            <a:r>
              <a:rPr lang="en-US" dirty="0" err="1">
                <a:latin typeface="Calibri"/>
                <a:ea typeface="Calibri"/>
                <a:cs typeface="Calibri"/>
              </a:rPr>
              <a:t>survient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quand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ces</a:t>
            </a:r>
            <a:r>
              <a:rPr lang="en-US" dirty="0">
                <a:latin typeface="Calibri"/>
                <a:ea typeface="Calibri"/>
                <a:cs typeface="Calibri"/>
              </a:rPr>
              <a:t> micro-</a:t>
            </a:r>
            <a:r>
              <a:rPr lang="en-US" dirty="0" err="1">
                <a:latin typeface="Calibri"/>
                <a:ea typeface="Calibri"/>
                <a:cs typeface="Calibri"/>
              </a:rPr>
              <a:t>organismes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causent</a:t>
            </a:r>
            <a:r>
              <a:rPr lang="en-US" dirty="0">
                <a:latin typeface="Calibri"/>
                <a:ea typeface="Calibri"/>
                <a:cs typeface="Calibri"/>
              </a:rPr>
              <a:t> des </a:t>
            </a:r>
            <a:r>
              <a:rPr lang="en-US" dirty="0" err="1">
                <a:latin typeface="Calibri"/>
                <a:ea typeface="Calibri"/>
                <a:cs typeface="Calibri"/>
              </a:rPr>
              <a:t>signes</a:t>
            </a:r>
            <a:r>
              <a:rPr lang="en-US" dirty="0">
                <a:latin typeface="Calibri"/>
                <a:ea typeface="Calibri"/>
                <a:cs typeface="Calibri"/>
              </a:rPr>
              <a:t> et des </a:t>
            </a:r>
            <a:r>
              <a:rPr lang="en-US" dirty="0" err="1">
                <a:latin typeface="Calibri"/>
                <a:ea typeface="Calibri"/>
                <a:cs typeface="Calibri"/>
              </a:rPr>
              <a:t>symptômes</a:t>
            </a:r>
            <a:r>
              <a:rPr lang="en-US" dirty="0">
                <a:latin typeface="Calibri"/>
                <a:ea typeface="Calibri"/>
                <a:cs typeface="Calibri"/>
              </a:rPr>
              <a:t> : </a:t>
            </a:r>
            <a:r>
              <a:rPr lang="en-US" dirty="0" err="1">
                <a:latin typeface="Calibri"/>
                <a:ea typeface="Calibri"/>
                <a:cs typeface="Calibri"/>
              </a:rPr>
              <a:t>fièvre</a:t>
            </a:r>
            <a:r>
              <a:rPr lang="en-US" dirty="0">
                <a:latin typeface="Calibri"/>
                <a:ea typeface="Calibri"/>
                <a:cs typeface="Calibri"/>
              </a:rPr>
              <a:t>, </a:t>
            </a:r>
            <a:r>
              <a:rPr lang="en-US" dirty="0" err="1">
                <a:latin typeface="Calibri"/>
                <a:ea typeface="Calibri"/>
                <a:cs typeface="Calibri"/>
              </a:rPr>
              <a:t>douleur</a:t>
            </a:r>
            <a:r>
              <a:rPr lang="en-US" dirty="0">
                <a:latin typeface="Calibri"/>
                <a:ea typeface="Calibri"/>
                <a:cs typeface="Calibri"/>
              </a:rPr>
              <a:t>, le corps </a:t>
            </a:r>
            <a:r>
              <a:rPr lang="en-US" dirty="0" err="1">
                <a:latin typeface="Calibri"/>
                <a:ea typeface="Calibri"/>
                <a:cs typeface="Calibri"/>
              </a:rPr>
              <a:t>réagit</a:t>
            </a:r>
            <a:r>
              <a:rPr lang="en-US" dirty="0">
                <a:latin typeface="Calibri"/>
                <a:ea typeface="Calibri"/>
                <a:cs typeface="Calibri"/>
              </a:rPr>
              <a:t>. avec </a:t>
            </a:r>
            <a:r>
              <a:rPr lang="en-US" dirty="0" err="1">
                <a:latin typeface="Calibri"/>
                <a:ea typeface="Calibri"/>
                <a:cs typeface="Calibri"/>
              </a:rPr>
              <a:t>une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réponse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inflammatoire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ou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une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maladie</a:t>
            </a:r>
            <a:r>
              <a:rPr lang="en-US" dirty="0">
                <a:latin typeface="Calibri"/>
                <a:ea typeface="Calibri"/>
                <a:cs typeface="Calibri"/>
              </a:rPr>
              <a:t>. </a:t>
            </a:r>
            <a:r>
              <a:rPr lang="en-US" dirty="0" err="1" smtClean="0">
                <a:latin typeface="Calibri"/>
                <a:ea typeface="Calibri"/>
                <a:cs typeface="Calibri"/>
              </a:rPr>
              <a:t>Nécessite</a:t>
            </a:r>
            <a:r>
              <a:rPr lang="en-US" dirty="0" smtClean="0">
                <a:latin typeface="Calibri"/>
                <a:ea typeface="Calibri"/>
                <a:cs typeface="Calibri"/>
              </a:rPr>
              <a:t> un </a:t>
            </a:r>
            <a:r>
              <a:rPr lang="en-US" dirty="0" err="1" smtClean="0">
                <a:latin typeface="Calibri"/>
                <a:ea typeface="Calibri"/>
                <a:cs typeface="Calibri"/>
              </a:rPr>
              <a:t>tratitement</a:t>
            </a:r>
            <a:r>
              <a:rPr lang="en-US" dirty="0" smtClean="0">
                <a:latin typeface="Calibri"/>
                <a:ea typeface="Calibri"/>
                <a:cs typeface="Calibri"/>
              </a:rPr>
              <a:t>.</a:t>
            </a:r>
          </a:p>
          <a:p>
            <a:endParaRPr lang="en-US" dirty="0">
              <a:latin typeface="Calibri"/>
              <a:ea typeface="Calibri"/>
              <a:cs typeface="Calibri"/>
            </a:endParaRPr>
          </a:p>
          <a:p>
            <a:r>
              <a:rPr lang="en-US" dirty="0" err="1" smtClean="0">
                <a:latin typeface="Calibri"/>
                <a:ea typeface="Calibri"/>
                <a:cs typeface="Calibri"/>
              </a:rPr>
              <a:t>Pourquoi</a:t>
            </a:r>
            <a:r>
              <a:rPr lang="en-US" dirty="0" smtClean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c'est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smtClean="0">
                <a:latin typeface="Calibri"/>
                <a:ea typeface="Calibri"/>
                <a:cs typeface="Calibri"/>
              </a:rPr>
              <a:t>important</a:t>
            </a:r>
            <a:r>
              <a:rPr lang="en-US" baseline="0" dirty="0" smtClean="0">
                <a:latin typeface="Calibri"/>
                <a:ea typeface="Calibri"/>
                <a:cs typeface="Calibri"/>
              </a:rPr>
              <a:t> </a:t>
            </a:r>
            <a:r>
              <a:rPr lang="en-US" baseline="0" dirty="0" err="1" smtClean="0">
                <a:latin typeface="Calibri"/>
                <a:ea typeface="Calibri"/>
                <a:cs typeface="Calibri"/>
              </a:rPr>
              <a:t>en</a:t>
            </a:r>
            <a:r>
              <a:rPr lang="en-US" dirty="0" smtClean="0">
                <a:latin typeface="Calibri"/>
                <a:ea typeface="Calibri"/>
                <a:cs typeface="Calibri"/>
              </a:rPr>
              <a:t> </a:t>
            </a:r>
            <a:r>
              <a:rPr lang="en-US" dirty="0">
                <a:latin typeface="Calibri"/>
                <a:ea typeface="Calibri"/>
                <a:cs typeface="Calibri"/>
              </a:rPr>
              <a:t>PCI ? Parce </a:t>
            </a:r>
            <a:r>
              <a:rPr lang="en-US" dirty="0" err="1">
                <a:latin typeface="Calibri"/>
                <a:ea typeface="Calibri"/>
                <a:cs typeface="Calibri"/>
              </a:rPr>
              <a:t>qu’une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personne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colonisée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peut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transmettre</a:t>
            </a:r>
            <a:r>
              <a:rPr lang="en-US" dirty="0">
                <a:latin typeface="Calibri"/>
                <a:ea typeface="Calibri"/>
                <a:cs typeface="Calibri"/>
              </a:rPr>
              <a:t> des microbes </a:t>
            </a:r>
            <a:r>
              <a:rPr lang="en-US" dirty="0" err="1">
                <a:latin typeface="Calibri"/>
                <a:ea typeface="Calibri"/>
                <a:cs typeface="Calibri"/>
              </a:rPr>
              <a:t>même</a:t>
            </a:r>
            <a:r>
              <a:rPr lang="en-US" dirty="0">
                <a:latin typeface="Calibri"/>
                <a:ea typeface="Calibri"/>
                <a:cs typeface="Calibri"/>
              </a:rPr>
              <a:t> sans </a:t>
            </a:r>
            <a:r>
              <a:rPr lang="en-US" dirty="0" err="1">
                <a:latin typeface="Calibri"/>
                <a:ea typeface="Calibri"/>
                <a:cs typeface="Calibri"/>
              </a:rPr>
              <a:t>être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malade</a:t>
            </a:r>
            <a:r>
              <a:rPr lang="en-US" dirty="0">
                <a:latin typeface="Calibri"/>
                <a:ea typeface="Calibri"/>
                <a:cs typeface="Calibri"/>
              </a:rPr>
              <a:t>. Et </a:t>
            </a:r>
            <a:r>
              <a:rPr lang="en-US" dirty="0" err="1">
                <a:latin typeface="Calibri"/>
                <a:ea typeface="Calibri"/>
                <a:cs typeface="Calibri"/>
              </a:rPr>
              <a:t>si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une</a:t>
            </a:r>
            <a:r>
              <a:rPr lang="en-US" dirty="0">
                <a:latin typeface="Calibri"/>
                <a:ea typeface="Calibri"/>
                <a:cs typeface="Calibri"/>
              </a:rPr>
              <a:t> infection se </a:t>
            </a:r>
            <a:r>
              <a:rPr lang="en-US" dirty="0" err="1">
                <a:latin typeface="Calibri"/>
                <a:ea typeface="Calibri"/>
                <a:cs typeface="Calibri"/>
              </a:rPr>
              <a:t>développe</a:t>
            </a:r>
            <a:r>
              <a:rPr lang="en-US" dirty="0">
                <a:latin typeface="Calibri"/>
                <a:ea typeface="Calibri"/>
                <a:cs typeface="Calibri"/>
              </a:rPr>
              <a:t>, le </a:t>
            </a:r>
            <a:r>
              <a:rPr lang="en-US" dirty="0" err="1">
                <a:latin typeface="Calibri"/>
                <a:ea typeface="Calibri"/>
                <a:cs typeface="Calibri"/>
              </a:rPr>
              <a:t>risque</a:t>
            </a:r>
            <a:r>
              <a:rPr lang="en-US" dirty="0">
                <a:latin typeface="Calibri"/>
                <a:ea typeface="Calibri"/>
                <a:cs typeface="Calibri"/>
              </a:rPr>
              <a:t> de transmission est </a:t>
            </a:r>
            <a:r>
              <a:rPr lang="en-US" dirty="0" err="1">
                <a:latin typeface="Calibri"/>
                <a:ea typeface="Calibri"/>
                <a:cs typeface="Calibri"/>
              </a:rPr>
              <a:t>souvent</a:t>
            </a:r>
            <a:r>
              <a:rPr lang="en-US" dirty="0">
                <a:latin typeface="Calibri"/>
                <a:ea typeface="Calibri"/>
                <a:cs typeface="Calibri"/>
              </a:rPr>
              <a:t> plus </a:t>
            </a:r>
            <a:r>
              <a:rPr lang="en-US" dirty="0" err="1">
                <a:latin typeface="Calibri"/>
                <a:ea typeface="Calibri"/>
                <a:cs typeface="Calibri"/>
              </a:rPr>
              <a:t>élevé</a:t>
            </a:r>
            <a:r>
              <a:rPr lang="en-US" dirty="0">
                <a:latin typeface="Calibri"/>
                <a:ea typeface="Calibri"/>
                <a:cs typeface="Calibri"/>
              </a:rPr>
              <a:t>. </a:t>
            </a:r>
            <a:endParaRPr lang="en-US" dirty="0" smtClean="0">
              <a:latin typeface="Calibri"/>
              <a:ea typeface="Calibri"/>
              <a:cs typeface="Calibri"/>
            </a:endParaRPr>
          </a:p>
          <a:p>
            <a:endParaRPr lang="en-US" dirty="0" smtClean="0">
              <a:latin typeface="Calibri"/>
              <a:ea typeface="Calibri"/>
              <a:cs typeface="Calibri"/>
            </a:endParaRPr>
          </a:p>
          <a:p>
            <a:r>
              <a:rPr lang="en-US" dirty="0" err="1" smtClean="0">
                <a:latin typeface="Calibri"/>
                <a:ea typeface="Calibri"/>
                <a:cs typeface="Calibri"/>
              </a:rPr>
              <a:t>Comparaison</a:t>
            </a:r>
            <a:r>
              <a:rPr lang="en-US" dirty="0" smtClean="0">
                <a:latin typeface="Calibri"/>
                <a:ea typeface="Calibri"/>
                <a:cs typeface="Calibri"/>
              </a:rPr>
              <a:t> avec un iceberg : </a:t>
            </a:r>
          </a:p>
          <a:p>
            <a:r>
              <a:rPr lang="en-US" dirty="0" smtClean="0">
                <a:latin typeface="Calibri"/>
                <a:ea typeface="Calibri"/>
                <a:cs typeface="Calibri"/>
              </a:rPr>
              <a:t>- Infection = </a:t>
            </a:r>
            <a:r>
              <a:rPr lang="en-US" dirty="0" err="1" smtClean="0">
                <a:latin typeface="Calibri"/>
                <a:ea typeface="Calibri"/>
                <a:cs typeface="Calibri"/>
              </a:rPr>
              <a:t>partie</a:t>
            </a:r>
            <a:r>
              <a:rPr lang="en-US" dirty="0" smtClean="0">
                <a:latin typeface="Calibri"/>
                <a:ea typeface="Calibri"/>
                <a:cs typeface="Calibri"/>
              </a:rPr>
              <a:t> visible de </a:t>
            </a:r>
            <a:r>
              <a:rPr lang="en-US" dirty="0" err="1" smtClean="0">
                <a:latin typeface="Calibri"/>
                <a:ea typeface="Calibri"/>
                <a:cs typeface="Calibri"/>
              </a:rPr>
              <a:t>l’icerberg</a:t>
            </a:r>
            <a:r>
              <a:rPr lang="en-US" dirty="0" smtClean="0">
                <a:latin typeface="Calibri"/>
                <a:ea typeface="Calibri"/>
                <a:cs typeface="Calibri"/>
              </a:rPr>
              <a:t> (les </a:t>
            </a:r>
            <a:r>
              <a:rPr lang="en-US" dirty="0" err="1" smtClean="0">
                <a:latin typeface="Calibri"/>
                <a:ea typeface="Calibri"/>
                <a:cs typeface="Calibri"/>
              </a:rPr>
              <a:t>symptomes</a:t>
            </a:r>
            <a:r>
              <a:rPr lang="en-US" baseline="0" dirty="0" smtClean="0">
                <a:latin typeface="Calibri"/>
                <a:ea typeface="Calibri"/>
                <a:cs typeface="Calibri"/>
              </a:rPr>
              <a:t> </a:t>
            </a:r>
            <a:r>
              <a:rPr lang="en-US" baseline="0" dirty="0" err="1" smtClean="0">
                <a:latin typeface="Calibri"/>
                <a:ea typeface="Calibri"/>
                <a:cs typeface="Calibri"/>
              </a:rPr>
              <a:t>sont</a:t>
            </a:r>
            <a:r>
              <a:rPr lang="en-US" baseline="0" dirty="0" smtClean="0">
                <a:latin typeface="Calibri"/>
                <a:ea typeface="Calibri"/>
                <a:cs typeface="Calibri"/>
              </a:rPr>
              <a:t> </a:t>
            </a:r>
            <a:r>
              <a:rPr lang="en-US" baseline="0" dirty="0" err="1" smtClean="0">
                <a:latin typeface="Calibri"/>
                <a:ea typeface="Calibri"/>
                <a:cs typeface="Calibri"/>
              </a:rPr>
              <a:t>évidents</a:t>
            </a:r>
            <a:r>
              <a:rPr lang="en-US" baseline="0" dirty="0" smtClean="0">
                <a:latin typeface="Calibri"/>
                <a:ea typeface="Calibri"/>
                <a:cs typeface="Calibri"/>
              </a:rPr>
              <a:t>, </a:t>
            </a:r>
            <a:r>
              <a:rPr lang="en-US" baseline="0" dirty="0" err="1" smtClean="0">
                <a:latin typeface="Calibri"/>
                <a:ea typeface="Calibri"/>
                <a:cs typeface="Calibri"/>
              </a:rPr>
              <a:t>présents</a:t>
            </a:r>
            <a:r>
              <a:rPr lang="en-US" baseline="0" dirty="0" smtClean="0">
                <a:latin typeface="Calibri"/>
                <a:ea typeface="Calibri"/>
                <a:cs typeface="Calibri"/>
              </a:rPr>
              <a:t>)  </a:t>
            </a:r>
          </a:p>
          <a:p>
            <a:r>
              <a:rPr lang="en-US" baseline="0" dirty="0" smtClean="0">
                <a:latin typeface="Calibri"/>
                <a:ea typeface="Calibri"/>
                <a:cs typeface="Calibri"/>
              </a:rPr>
              <a:t>- </a:t>
            </a:r>
            <a:r>
              <a:rPr lang="en-US" baseline="0" dirty="0" err="1" smtClean="0">
                <a:latin typeface="Calibri"/>
                <a:ea typeface="Calibri"/>
                <a:cs typeface="Calibri"/>
              </a:rPr>
              <a:t>Colonisation</a:t>
            </a:r>
            <a:r>
              <a:rPr lang="en-US" baseline="0" dirty="0" smtClean="0">
                <a:latin typeface="Calibri"/>
                <a:ea typeface="Calibri"/>
                <a:cs typeface="Calibri"/>
              </a:rPr>
              <a:t> = </a:t>
            </a:r>
            <a:r>
              <a:rPr lang="en-US" dirty="0" err="1" smtClean="0">
                <a:latin typeface="Calibri"/>
                <a:ea typeface="Calibri"/>
                <a:cs typeface="Calibri"/>
              </a:rPr>
              <a:t>partie</a:t>
            </a:r>
            <a:r>
              <a:rPr lang="en-US" dirty="0" smtClean="0">
                <a:latin typeface="Calibri"/>
                <a:ea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ea typeface="Calibri"/>
                <a:cs typeface="Calibri"/>
              </a:rPr>
              <a:t>immergée</a:t>
            </a:r>
            <a:r>
              <a:rPr lang="en-US" dirty="0" smtClean="0">
                <a:latin typeface="Calibri"/>
                <a:ea typeface="Calibri"/>
                <a:cs typeface="Calibri"/>
              </a:rPr>
              <a:t>. </a:t>
            </a:r>
            <a:r>
              <a:rPr lang="en-US" dirty="0" err="1" smtClean="0">
                <a:latin typeface="Calibri"/>
                <a:ea typeface="Calibri"/>
                <a:cs typeface="Calibri"/>
              </a:rPr>
              <a:t>Microorganismes</a:t>
            </a:r>
            <a:r>
              <a:rPr lang="en-US" dirty="0" smtClean="0">
                <a:latin typeface="Calibri"/>
                <a:ea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ea typeface="Calibri"/>
                <a:cs typeface="Calibri"/>
              </a:rPr>
              <a:t>sont</a:t>
            </a:r>
            <a:r>
              <a:rPr lang="en-US" dirty="0" smtClean="0">
                <a:latin typeface="Calibri"/>
                <a:ea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ea typeface="Calibri"/>
                <a:cs typeface="Calibri"/>
              </a:rPr>
              <a:t>présents</a:t>
            </a:r>
            <a:r>
              <a:rPr lang="en-US" dirty="0" smtClean="0">
                <a:latin typeface="Calibri"/>
                <a:ea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ea typeface="Calibri"/>
                <a:cs typeface="Calibri"/>
              </a:rPr>
              <a:t>mais</a:t>
            </a:r>
            <a:r>
              <a:rPr lang="en-US" dirty="0" smtClean="0">
                <a:latin typeface="Calibri"/>
                <a:ea typeface="Calibri"/>
                <a:cs typeface="Calibri"/>
              </a:rPr>
              <a:t> invisibles</a:t>
            </a:r>
            <a:r>
              <a:rPr lang="en-US" baseline="0" dirty="0" smtClean="0">
                <a:latin typeface="Calibri"/>
                <a:ea typeface="Calibri"/>
                <a:cs typeface="Calibri"/>
              </a:rPr>
              <a:t> et </a:t>
            </a:r>
            <a:r>
              <a:rPr lang="en-US" baseline="0" dirty="0" err="1" smtClean="0">
                <a:latin typeface="Calibri"/>
                <a:ea typeface="Calibri"/>
                <a:cs typeface="Calibri"/>
              </a:rPr>
              <a:t>peuvent</a:t>
            </a:r>
            <a:r>
              <a:rPr lang="en-US" baseline="0" dirty="0" smtClean="0">
                <a:latin typeface="Calibri"/>
                <a:ea typeface="Calibri"/>
                <a:cs typeface="Calibri"/>
              </a:rPr>
              <a:t> causer des </a:t>
            </a:r>
            <a:r>
              <a:rPr lang="en-US" baseline="0" dirty="0" err="1" smtClean="0">
                <a:latin typeface="Calibri"/>
                <a:ea typeface="Calibri"/>
                <a:cs typeface="Calibri"/>
              </a:rPr>
              <a:t>dommages</a:t>
            </a:r>
            <a:r>
              <a:rPr lang="en-US" baseline="0" dirty="0" smtClean="0">
                <a:latin typeface="Calibri"/>
                <a:ea typeface="Calibri"/>
                <a:cs typeface="Calibri"/>
              </a:rPr>
              <a:t> </a:t>
            </a:r>
            <a:endParaRPr lang="en-US" dirty="0">
              <a:latin typeface="Calibri"/>
              <a:ea typeface="Calibri"/>
              <a:cs typeface="Calibri"/>
            </a:endParaRPr>
          </a:p>
          <a:p>
            <a:pPr marL="171272"/>
            <a:endParaRPr lang="en-US" dirty="0"/>
          </a:p>
          <a:p>
            <a:pPr marL="171272"/>
            <a:endParaRPr lang="en-US" dirty="0"/>
          </a:p>
          <a:p>
            <a:pPr marL="171272"/>
            <a:r>
              <a:rPr lang="en-US" dirty="0"/>
              <a:t> </a:t>
            </a:r>
          </a:p>
          <a:p>
            <a:pPr marL="171272"/>
            <a:r>
              <a:rPr lang="en-US" dirty="0"/>
              <a:t> </a:t>
            </a:r>
          </a:p>
          <a:p>
            <a:pPr marL="308289" indent="-308289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5151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</a:t>
            </a:r>
            <a:r>
              <a:rPr lang="en-US" dirty="0" err="1"/>
              <a:t>chaîne</a:t>
            </a:r>
            <a:r>
              <a:rPr lang="en-US" dirty="0"/>
              <a:t> de transmission des infections </a:t>
            </a:r>
            <a:r>
              <a:rPr lang="en-US" dirty="0" err="1"/>
              <a:t>est</a:t>
            </a:r>
            <a:r>
              <a:rPr lang="en-US" dirty="0"/>
              <a:t> un </a:t>
            </a:r>
            <a:r>
              <a:rPr lang="en-US" dirty="0" err="1"/>
              <a:t>processus</a:t>
            </a:r>
            <a:r>
              <a:rPr lang="en-US" dirty="0"/>
              <a:t> en six </a:t>
            </a:r>
            <a:r>
              <a:rPr lang="en-US" dirty="0" err="1"/>
              <a:t>maillons</a:t>
            </a:r>
            <a:r>
              <a:rPr lang="en-US" dirty="0"/>
              <a:t> : </a:t>
            </a:r>
            <a:endParaRPr lang="en-US" dirty="0">
              <a:solidFill>
                <a:srgbClr val="444444"/>
              </a:solidFill>
              <a:ea typeface="Calibri"/>
              <a:cs typeface="Calibri"/>
            </a:endParaRPr>
          </a:p>
          <a:p>
            <a:pPr marL="233309" indent="-233309">
              <a:buAutoNum type="arabicPeriod"/>
            </a:pPr>
            <a:r>
              <a:rPr lang="en-US" dirty="0"/>
              <a:t>Agent </a:t>
            </a:r>
            <a:r>
              <a:rPr lang="en-US" dirty="0" err="1"/>
              <a:t>infectieux</a:t>
            </a:r>
            <a:r>
              <a:rPr lang="en-US" dirty="0"/>
              <a:t> : parasites, champignons, </a:t>
            </a:r>
            <a:r>
              <a:rPr lang="en-US" dirty="0" err="1"/>
              <a:t>bactéries</a:t>
            </a:r>
            <a:r>
              <a:rPr lang="en-US" dirty="0"/>
              <a:t>, virus </a:t>
            </a:r>
            <a:endParaRPr lang="en-US" dirty="0">
              <a:solidFill>
                <a:srgbClr val="444444"/>
              </a:solidFill>
            </a:endParaRPr>
          </a:p>
          <a:p>
            <a:pPr marL="233309" indent="-233309">
              <a:buAutoNum type="arabicPeriod"/>
            </a:pPr>
            <a:r>
              <a:rPr lang="en-US" dirty="0" err="1"/>
              <a:t>Réservoir</a:t>
            </a:r>
            <a:r>
              <a:rPr lang="en-US" dirty="0"/>
              <a:t> : </a:t>
            </a:r>
            <a:r>
              <a:rPr lang="en-US" dirty="0" err="1"/>
              <a:t>Personnes</a:t>
            </a:r>
            <a:r>
              <a:rPr lang="en-US" dirty="0"/>
              <a:t> et </a:t>
            </a:r>
            <a:r>
              <a:rPr lang="en-US" dirty="0" err="1"/>
              <a:t>environnement</a:t>
            </a:r>
            <a:r>
              <a:rPr lang="en-US" dirty="0"/>
              <a:t>, </a:t>
            </a:r>
            <a:r>
              <a:rPr lang="en-US" dirty="0" err="1"/>
              <a:t>matériel</a:t>
            </a:r>
            <a:r>
              <a:rPr lang="en-US" dirty="0"/>
              <a:t> de </a:t>
            </a:r>
            <a:r>
              <a:rPr lang="en-US" dirty="0" err="1"/>
              <a:t>soins</a:t>
            </a:r>
            <a:r>
              <a:rPr lang="en-US" dirty="0"/>
              <a:t>, </a:t>
            </a:r>
            <a:r>
              <a:rPr lang="en-US" dirty="0" err="1"/>
              <a:t>mais</a:t>
            </a:r>
            <a:r>
              <a:rPr lang="en-US" dirty="0"/>
              <a:t> </a:t>
            </a:r>
            <a:r>
              <a:rPr lang="en-US" dirty="0" err="1"/>
              <a:t>aussi</a:t>
            </a:r>
            <a:r>
              <a:rPr lang="en-US" dirty="0"/>
              <a:t> </a:t>
            </a:r>
            <a:r>
              <a:rPr lang="en-US" dirty="0" err="1"/>
              <a:t>l'eau</a:t>
            </a:r>
            <a:r>
              <a:rPr lang="en-US" dirty="0"/>
              <a:t> et les aliments </a:t>
            </a:r>
            <a:endParaRPr lang="en-US" dirty="0">
              <a:solidFill>
                <a:srgbClr val="444444"/>
              </a:solidFill>
            </a:endParaRPr>
          </a:p>
          <a:p>
            <a:pPr marL="233309" indent="-233309">
              <a:buAutoNum type="arabicPeriod"/>
            </a:pPr>
            <a:r>
              <a:rPr lang="en-US" dirty="0"/>
              <a:t>Porte de sortie (sorties des </a:t>
            </a:r>
            <a:r>
              <a:rPr lang="en-US" dirty="0" err="1"/>
              <a:t>liquides</a:t>
            </a:r>
            <a:r>
              <a:rPr lang="en-US" dirty="0"/>
              <a:t> </a:t>
            </a:r>
            <a:r>
              <a:rPr lang="en-US" dirty="0" err="1"/>
              <a:t>biologiques</a:t>
            </a:r>
            <a:r>
              <a:rPr lang="en-US" dirty="0"/>
              <a:t>) : bouche, </a:t>
            </a:r>
            <a:r>
              <a:rPr lang="en-US" dirty="0" err="1"/>
              <a:t>nez</a:t>
            </a:r>
            <a:r>
              <a:rPr lang="en-US" dirty="0"/>
              <a:t>, </a:t>
            </a:r>
            <a:r>
              <a:rPr lang="en-US" dirty="0" err="1"/>
              <a:t>système</a:t>
            </a:r>
            <a:r>
              <a:rPr lang="en-US" dirty="0"/>
              <a:t> </a:t>
            </a:r>
            <a:r>
              <a:rPr lang="en-US" dirty="0" err="1"/>
              <a:t>respiratoire</a:t>
            </a:r>
            <a:r>
              <a:rPr lang="en-US" dirty="0"/>
              <a:t> ou gastro-intestinal </a:t>
            </a:r>
            <a:endParaRPr lang="en-US" dirty="0">
              <a:solidFill>
                <a:srgbClr val="444444"/>
              </a:solidFill>
            </a:endParaRPr>
          </a:p>
          <a:p>
            <a:pPr marL="233309" indent="-233309">
              <a:buAutoNum type="arabicPeriod"/>
            </a:pPr>
            <a:r>
              <a:rPr lang="en-US" dirty="0"/>
              <a:t>Mode de transmission : contact (mains), </a:t>
            </a:r>
            <a:r>
              <a:rPr lang="en-US" dirty="0" err="1"/>
              <a:t>gouttelettes</a:t>
            </a:r>
            <a:r>
              <a:rPr lang="en-US" dirty="0"/>
              <a:t>, </a:t>
            </a:r>
            <a:r>
              <a:rPr lang="en-US" dirty="0" err="1"/>
              <a:t>aérien</a:t>
            </a:r>
            <a:r>
              <a:rPr lang="en-US" dirty="0"/>
              <a:t> (petites </a:t>
            </a:r>
            <a:r>
              <a:rPr lang="en-US" dirty="0" err="1"/>
              <a:t>particules</a:t>
            </a:r>
            <a:r>
              <a:rPr lang="en-US" dirty="0"/>
              <a:t> en suspension </a:t>
            </a:r>
            <a:r>
              <a:rPr lang="en-US" dirty="0" err="1"/>
              <a:t>dans</a:t>
            </a:r>
            <a:r>
              <a:rPr lang="en-US" dirty="0"/>
              <a:t> </a:t>
            </a:r>
            <a:r>
              <a:rPr lang="en-US" dirty="0" err="1"/>
              <a:t>l'air</a:t>
            </a:r>
            <a:r>
              <a:rPr lang="en-US" dirty="0"/>
              <a:t>) </a:t>
            </a:r>
            <a:endParaRPr lang="en-US" dirty="0">
              <a:solidFill>
                <a:srgbClr val="444444"/>
              </a:solidFill>
            </a:endParaRPr>
          </a:p>
          <a:p>
            <a:pPr marL="233309" indent="-233309">
              <a:buAutoNum type="arabicPeriod"/>
            </a:pPr>
            <a:r>
              <a:rPr lang="en-US" dirty="0"/>
              <a:t>Porte </a:t>
            </a:r>
            <a:r>
              <a:rPr lang="en-US" dirty="0" err="1"/>
              <a:t>d'entrée</a:t>
            </a:r>
            <a:r>
              <a:rPr lang="en-US" dirty="0"/>
              <a:t> : </a:t>
            </a:r>
            <a:r>
              <a:rPr lang="en-US" dirty="0" err="1"/>
              <a:t>peau</a:t>
            </a:r>
            <a:r>
              <a:rPr lang="en-US" dirty="0"/>
              <a:t> non </a:t>
            </a:r>
            <a:r>
              <a:rPr lang="en-US" dirty="0" err="1"/>
              <a:t>intacte</a:t>
            </a:r>
            <a:r>
              <a:rPr lang="en-US" dirty="0"/>
              <a:t>, </a:t>
            </a:r>
            <a:r>
              <a:rPr lang="en-US" dirty="0" err="1"/>
              <a:t>muqueuses</a:t>
            </a:r>
            <a:endParaRPr lang="en-US" dirty="0">
              <a:solidFill>
                <a:srgbClr val="444444"/>
              </a:solidFill>
            </a:endParaRPr>
          </a:p>
          <a:p>
            <a:pPr marL="233309" indent="-233309">
              <a:buAutoNum type="arabicPeriod"/>
            </a:pPr>
            <a:r>
              <a:rPr lang="en-US" dirty="0" err="1"/>
              <a:t>Hôte</a:t>
            </a:r>
            <a:r>
              <a:rPr lang="en-US" dirty="0"/>
              <a:t> </a:t>
            </a:r>
            <a:r>
              <a:rPr lang="en-US" dirty="0" err="1"/>
              <a:t>réceptif</a:t>
            </a:r>
            <a:r>
              <a:rPr lang="en-US" dirty="0"/>
              <a:t> : </a:t>
            </a:r>
            <a:r>
              <a:rPr lang="en-US" dirty="0" err="1"/>
              <a:t>Personne</a:t>
            </a:r>
            <a:r>
              <a:rPr lang="en-US" dirty="0"/>
              <a:t> non </a:t>
            </a:r>
            <a:r>
              <a:rPr lang="en-US" dirty="0" err="1"/>
              <a:t>immunisée</a:t>
            </a:r>
            <a:r>
              <a:rPr lang="en-US" dirty="0"/>
              <a:t>, </a:t>
            </a:r>
            <a:r>
              <a:rPr lang="en-US" dirty="0" err="1"/>
              <a:t>immunosupprimée</a:t>
            </a:r>
            <a:r>
              <a:rPr lang="en-US" dirty="0"/>
              <a:t>, </a:t>
            </a:r>
            <a:r>
              <a:rPr lang="en-US" dirty="0" err="1"/>
              <a:t>vulnérable</a:t>
            </a:r>
            <a:r>
              <a:rPr lang="en-US" dirty="0"/>
              <a:t>, etc. </a:t>
            </a:r>
            <a:endParaRPr lang="en-US" dirty="0">
              <a:solidFill>
                <a:srgbClr val="444444"/>
              </a:solidFill>
            </a:endParaRPr>
          </a:p>
          <a:p>
            <a:endParaRPr lang="en-US" dirty="0">
              <a:solidFill>
                <a:srgbClr val="444444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9CA004F4-F240-48F9-8AE1-486585C7F00D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68867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Pour </a:t>
            </a:r>
            <a:r>
              <a:rPr lang="en-US" dirty="0" err="1">
                <a:cs typeface="Calibri"/>
              </a:rPr>
              <a:t>mieux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comprendre</a:t>
            </a:r>
            <a:r>
              <a:rPr lang="en-US" dirty="0">
                <a:cs typeface="Calibri"/>
              </a:rPr>
              <a:t> la </a:t>
            </a:r>
            <a:r>
              <a:rPr lang="en-US" dirty="0" err="1">
                <a:cs typeface="Calibri"/>
              </a:rPr>
              <a:t>chaine</a:t>
            </a:r>
            <a:r>
              <a:rPr lang="en-US" dirty="0">
                <a:cs typeface="Calibri"/>
              </a:rPr>
              <a:t> de transmission </a:t>
            </a:r>
            <a:r>
              <a:rPr lang="en-US" dirty="0" err="1">
                <a:cs typeface="Calibri"/>
              </a:rPr>
              <a:t>voici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une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courte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vidéo</a:t>
            </a:r>
            <a:r>
              <a:rPr lang="en-US" dirty="0">
                <a:cs typeface="Calibri"/>
              </a:rPr>
              <a:t> qui </a:t>
            </a:r>
            <a:r>
              <a:rPr lang="en-US" dirty="0" err="1">
                <a:cs typeface="Calibri"/>
              </a:rPr>
              <a:t>montre</a:t>
            </a:r>
            <a:r>
              <a:rPr lang="en-US" dirty="0">
                <a:cs typeface="Calibri"/>
              </a:rPr>
              <a:t> la transmission des </a:t>
            </a:r>
            <a:r>
              <a:rPr lang="en-US" dirty="0" smtClean="0">
                <a:cs typeface="Calibri"/>
              </a:rPr>
              <a:t>infections</a:t>
            </a:r>
            <a:r>
              <a:rPr lang="en-US" dirty="0">
                <a:cs typeface="Calibri"/>
              </a:rPr>
              <a:t>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9CA004F4-F240-48F9-8AE1-486585C7F00D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44461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noProof="0" dirty="0" smtClean="0">
                <a:cs typeface="Calibri"/>
              </a:rPr>
              <a:t>Afin d'éviter la transmission des infections nous avons de moments clés dans les pratiques de base:</a:t>
            </a:r>
          </a:p>
          <a:p>
            <a:endParaRPr lang="fr-CA" noProof="0" dirty="0" smtClean="0">
              <a:ea typeface="Calibri"/>
              <a:cs typeface="Calibri"/>
            </a:endParaRPr>
          </a:p>
          <a:p>
            <a:pPr marL="174982" indent="-174982">
              <a:buFont typeface="Arial"/>
              <a:buChar char="•"/>
            </a:pPr>
            <a:r>
              <a:rPr lang="fr-CA" noProof="0" dirty="0" smtClean="0">
                <a:ea typeface="Calibri"/>
                <a:cs typeface="Calibri"/>
              </a:rPr>
              <a:t>L'hygiène des mains </a:t>
            </a:r>
          </a:p>
          <a:p>
            <a:pPr marL="174982" indent="-174982">
              <a:buFont typeface="Arial"/>
              <a:buChar char="•"/>
            </a:pPr>
            <a:r>
              <a:rPr lang="fr-CA" noProof="0" dirty="0" smtClean="0">
                <a:ea typeface="Calibri"/>
                <a:cs typeface="Calibri"/>
              </a:rPr>
              <a:t>L'étiquette respiratoire</a:t>
            </a:r>
          </a:p>
          <a:p>
            <a:pPr marL="174982" indent="-174982">
              <a:buFont typeface="Arial"/>
              <a:buChar char="•"/>
            </a:pPr>
            <a:r>
              <a:rPr lang="fr-CA" noProof="0" dirty="0" smtClean="0">
                <a:ea typeface="Calibri"/>
                <a:cs typeface="Calibri"/>
              </a:rPr>
              <a:t>La désinfection du matériel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9CA004F4-F240-48F9-8AE1-486585C7F00D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1501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En</a:t>
            </a:r>
            <a:r>
              <a:rPr lang="en-US" dirty="0"/>
              <a:t> lien avec </a:t>
            </a:r>
            <a:r>
              <a:rPr lang="en-US" dirty="0" err="1"/>
              <a:t>l’hygiène</a:t>
            </a:r>
            <a:r>
              <a:rPr lang="en-US" dirty="0"/>
              <a:t> des mains, il y a </a:t>
            </a:r>
            <a:r>
              <a:rPr lang="en-US" dirty="0" err="1"/>
              <a:t>plusieurs</a:t>
            </a:r>
            <a:r>
              <a:rPr lang="en-US" dirty="0"/>
              <a:t> situations de la vie </a:t>
            </a:r>
            <a:r>
              <a:rPr lang="en-US" dirty="0" err="1"/>
              <a:t>quotidienne</a:t>
            </a:r>
            <a:r>
              <a:rPr lang="en-US" dirty="0"/>
              <a:t> </a:t>
            </a:r>
            <a:r>
              <a:rPr lang="en-US" dirty="0" err="1"/>
              <a:t>où</a:t>
            </a:r>
            <a:r>
              <a:rPr lang="en-US" dirty="0"/>
              <a:t> il est important de la </a:t>
            </a:r>
            <a:r>
              <a:rPr lang="en-US" dirty="0" err="1"/>
              <a:t>pratiquer</a:t>
            </a:r>
            <a:r>
              <a:rPr lang="en-US" dirty="0"/>
              <a:t>. </a:t>
            </a:r>
            <a:r>
              <a:rPr lang="en-US" dirty="0">
                <a:ea typeface="Calibri"/>
                <a:cs typeface="Calibri"/>
              </a:rPr>
              <a:t> </a:t>
            </a:r>
            <a:endParaRPr lang="fr-FR" dirty="0">
              <a:ea typeface="Calibri" panose="020F0502020204030204"/>
              <a:cs typeface="Calibri" panose="020F0502020204030204"/>
            </a:endParaRPr>
          </a:p>
          <a:p>
            <a:r>
              <a:rPr lang="en-US" dirty="0">
                <a:ea typeface="Calibri"/>
                <a:cs typeface="Calibri"/>
              </a:rPr>
              <a:t>Image 1 : après </a:t>
            </a:r>
            <a:r>
              <a:rPr lang="en-US" dirty="0" err="1">
                <a:ea typeface="Calibri"/>
                <a:cs typeface="Calibri"/>
              </a:rPr>
              <a:t>avoir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toussé</a:t>
            </a:r>
            <a:r>
              <a:rPr lang="en-US" dirty="0">
                <a:ea typeface="Calibri"/>
                <a:cs typeface="Calibri"/>
              </a:rPr>
              <a:t>, </a:t>
            </a:r>
            <a:r>
              <a:rPr lang="en-US" dirty="0" err="1">
                <a:ea typeface="Calibri"/>
                <a:cs typeface="Calibri"/>
              </a:rPr>
              <a:t>éternué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ou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s‘être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mouché</a:t>
            </a:r>
            <a:r>
              <a:rPr lang="en-US" dirty="0">
                <a:ea typeface="Calibri"/>
                <a:cs typeface="Calibri"/>
              </a:rPr>
              <a:t> </a:t>
            </a:r>
          </a:p>
          <a:p>
            <a:r>
              <a:rPr lang="en-US" dirty="0">
                <a:ea typeface="Calibri"/>
                <a:cs typeface="Calibri"/>
              </a:rPr>
              <a:t>Image 2 : </a:t>
            </a:r>
            <a:r>
              <a:rPr lang="en-US" dirty="0" err="1">
                <a:ea typeface="Calibri"/>
                <a:cs typeface="Calibri"/>
              </a:rPr>
              <a:t>avant</a:t>
            </a:r>
            <a:r>
              <a:rPr lang="en-US" dirty="0">
                <a:ea typeface="Calibri"/>
                <a:cs typeface="Calibri"/>
              </a:rPr>
              <a:t> et après les </a:t>
            </a:r>
            <a:r>
              <a:rPr lang="en-US" dirty="0" err="1">
                <a:ea typeface="Calibri"/>
                <a:cs typeface="Calibri"/>
              </a:rPr>
              <a:t>repas</a:t>
            </a:r>
            <a:r>
              <a:rPr lang="en-US" dirty="0">
                <a:ea typeface="Calibri"/>
                <a:cs typeface="Calibri"/>
              </a:rPr>
              <a:t> </a:t>
            </a:r>
          </a:p>
          <a:p>
            <a:r>
              <a:rPr lang="en-US" dirty="0">
                <a:ea typeface="Calibri"/>
                <a:cs typeface="Calibri"/>
              </a:rPr>
              <a:t>Image 3 : après </a:t>
            </a:r>
            <a:r>
              <a:rPr lang="en-US" dirty="0" err="1">
                <a:ea typeface="Calibri"/>
                <a:cs typeface="Calibri"/>
              </a:rPr>
              <a:t>avoir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été</a:t>
            </a:r>
            <a:r>
              <a:rPr lang="en-US" dirty="0">
                <a:ea typeface="Calibri"/>
                <a:cs typeface="Calibri"/>
              </a:rPr>
              <a:t> à la </a:t>
            </a:r>
            <a:r>
              <a:rPr lang="en-US" dirty="0" err="1">
                <a:ea typeface="Calibri"/>
                <a:cs typeface="Calibri"/>
              </a:rPr>
              <a:t>salle</a:t>
            </a:r>
            <a:r>
              <a:rPr lang="en-US" dirty="0">
                <a:ea typeface="Calibri"/>
                <a:cs typeface="Calibri"/>
              </a:rPr>
              <a:t> de </a:t>
            </a:r>
            <a:r>
              <a:rPr lang="en-US" dirty="0" err="1">
                <a:ea typeface="Calibri"/>
                <a:cs typeface="Calibri"/>
              </a:rPr>
              <a:t>bain</a:t>
            </a:r>
            <a:r>
              <a:rPr lang="en-US" dirty="0">
                <a:ea typeface="Calibri"/>
                <a:cs typeface="Calibri"/>
              </a:rPr>
              <a:t> </a:t>
            </a:r>
          </a:p>
          <a:p>
            <a:r>
              <a:rPr lang="en-US" dirty="0">
                <a:ea typeface="Calibri"/>
                <a:cs typeface="Calibri"/>
              </a:rPr>
              <a:t>Image 4 : </a:t>
            </a:r>
            <a:r>
              <a:rPr lang="en-US" dirty="0" err="1">
                <a:ea typeface="Calibri"/>
                <a:cs typeface="Calibri"/>
              </a:rPr>
              <a:t>en</a:t>
            </a:r>
            <a:r>
              <a:rPr lang="en-US" dirty="0">
                <a:ea typeface="Calibri"/>
                <a:cs typeface="Calibri"/>
              </a:rPr>
              <a:t> entrant à </a:t>
            </a:r>
            <a:r>
              <a:rPr lang="en-US" dirty="0" smtClean="0">
                <a:ea typeface="Calibri"/>
                <a:cs typeface="Calibri"/>
              </a:rPr>
              <a:t>IRGLM, </a:t>
            </a:r>
            <a:r>
              <a:rPr lang="en-US" dirty="0" err="1">
                <a:ea typeface="Calibri"/>
                <a:cs typeface="Calibri"/>
              </a:rPr>
              <a:t>lors</a:t>
            </a:r>
            <a:r>
              <a:rPr lang="en-US" dirty="0">
                <a:ea typeface="Calibri"/>
                <a:cs typeface="Calibri"/>
              </a:rPr>
              <a:t> d'un </a:t>
            </a:r>
            <a:r>
              <a:rPr lang="en-US" dirty="0" err="1">
                <a:ea typeface="Calibri"/>
                <a:cs typeface="Calibri"/>
              </a:rPr>
              <a:t>changement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d'unité</a:t>
            </a:r>
            <a:r>
              <a:rPr lang="en-US" dirty="0">
                <a:ea typeface="Calibri"/>
                <a:cs typeface="Calibri"/>
              </a:rPr>
              <a:t>/</a:t>
            </a:r>
            <a:r>
              <a:rPr lang="en-US" dirty="0" err="1">
                <a:ea typeface="Calibri"/>
                <a:cs typeface="Calibri"/>
              </a:rPr>
              <a:t>département</a:t>
            </a:r>
            <a:r>
              <a:rPr lang="en-US" dirty="0">
                <a:ea typeface="Calibri"/>
                <a:cs typeface="Calibri"/>
              </a:rPr>
              <a:t> etc... </a:t>
            </a: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9CA004F4-F240-48F9-8AE1-486585C7F00D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17638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>
                <a:ea typeface="Calibri"/>
                <a:cs typeface="Calibri"/>
              </a:rPr>
              <a:t>Dans</a:t>
            </a:r>
            <a:r>
              <a:rPr lang="en-US" dirty="0" smtClean="0">
                <a:ea typeface="Calibri"/>
                <a:cs typeface="Calibri"/>
              </a:rPr>
              <a:t> </a:t>
            </a:r>
            <a:r>
              <a:rPr lang="en-US" dirty="0">
                <a:ea typeface="Calibri"/>
                <a:cs typeface="Calibri"/>
              </a:rPr>
              <a:t>les </a:t>
            </a:r>
            <a:r>
              <a:rPr lang="en-US" dirty="0" err="1">
                <a:ea typeface="Calibri"/>
                <a:cs typeface="Calibri"/>
              </a:rPr>
              <a:t>milieux</a:t>
            </a:r>
            <a:r>
              <a:rPr lang="en-US" dirty="0">
                <a:ea typeface="Calibri"/>
                <a:cs typeface="Calibri"/>
              </a:rPr>
              <a:t> de </a:t>
            </a:r>
            <a:r>
              <a:rPr lang="en-US" dirty="0" err="1">
                <a:ea typeface="Calibri"/>
                <a:cs typeface="Calibri"/>
              </a:rPr>
              <a:t>soins</a:t>
            </a:r>
            <a:r>
              <a:rPr lang="en-US" dirty="0">
                <a:ea typeface="Calibri"/>
                <a:cs typeface="Calibri"/>
              </a:rPr>
              <a:t> ''4 moments'' </a:t>
            </a:r>
            <a:r>
              <a:rPr lang="en-US" dirty="0" err="1">
                <a:ea typeface="Calibri"/>
                <a:cs typeface="Calibri"/>
              </a:rPr>
              <a:t>sont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ciblés</a:t>
            </a:r>
            <a:r>
              <a:rPr lang="en-US" dirty="0">
                <a:ea typeface="Calibri"/>
                <a:cs typeface="Calibri"/>
              </a:rPr>
              <a:t> pour </a:t>
            </a:r>
            <a:r>
              <a:rPr lang="en-US" dirty="0" err="1">
                <a:ea typeface="Calibri"/>
                <a:cs typeface="Calibri"/>
              </a:rPr>
              <a:t>l'hygiène</a:t>
            </a:r>
            <a:r>
              <a:rPr lang="en-US" dirty="0">
                <a:ea typeface="Calibri"/>
                <a:cs typeface="Calibri"/>
              </a:rPr>
              <a:t> des mains. </a:t>
            </a:r>
          </a:p>
          <a:p>
            <a:pPr marL="174982" indent="-174982">
              <a:buFont typeface="Arial"/>
              <a:buChar char="•"/>
            </a:pPr>
            <a:r>
              <a:rPr lang="en-US" b="1" dirty="0"/>
              <a:t>Moment 1</a:t>
            </a:r>
            <a:r>
              <a:rPr lang="en-US" dirty="0"/>
              <a:t> : </a:t>
            </a:r>
            <a:r>
              <a:rPr lang="en-US" dirty="0" err="1"/>
              <a:t>lorsqu’on</a:t>
            </a:r>
            <a:r>
              <a:rPr lang="en-US" dirty="0"/>
              <a:t> entre </a:t>
            </a:r>
            <a:r>
              <a:rPr lang="en-US" dirty="0" err="1"/>
              <a:t>dans</a:t>
            </a:r>
            <a:r>
              <a:rPr lang="en-US" dirty="0"/>
              <a:t> </a:t>
            </a:r>
            <a:r>
              <a:rPr lang="en-US" dirty="0" err="1"/>
              <a:t>l’environnement</a:t>
            </a:r>
            <a:r>
              <a:rPr lang="en-US" dirty="0"/>
              <a:t> du patient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avant</a:t>
            </a:r>
            <a:r>
              <a:rPr lang="en-US" dirty="0"/>
              <a:t> de le toucher.</a:t>
            </a:r>
            <a:endParaRPr lang="en-US" dirty="0">
              <a:ea typeface="Calibri"/>
              <a:cs typeface="Calibri"/>
            </a:endParaRPr>
          </a:p>
          <a:p>
            <a:pPr marL="174982" indent="-174982">
              <a:buFont typeface="Arial"/>
              <a:buChar char="•"/>
            </a:pPr>
            <a:r>
              <a:rPr lang="en-US" b="1" dirty="0"/>
              <a:t>Moment 2</a:t>
            </a:r>
            <a:r>
              <a:rPr lang="en-US" dirty="0"/>
              <a:t> : </a:t>
            </a:r>
            <a:r>
              <a:rPr lang="en-US" dirty="0" err="1"/>
              <a:t>avant</a:t>
            </a:r>
            <a:r>
              <a:rPr lang="en-US" dirty="0"/>
              <a:t> </a:t>
            </a:r>
            <a:r>
              <a:rPr lang="en-US" dirty="0" err="1"/>
              <a:t>d’effectuer</a:t>
            </a:r>
            <a:r>
              <a:rPr lang="en-US" dirty="0"/>
              <a:t> un </a:t>
            </a:r>
            <a:r>
              <a:rPr lang="en-US" dirty="0" err="1"/>
              <a:t>soin</a:t>
            </a:r>
            <a:r>
              <a:rPr lang="en-US" dirty="0"/>
              <a:t> </a:t>
            </a:r>
            <a:r>
              <a:rPr lang="en-US" dirty="0" err="1"/>
              <a:t>aseptique</a:t>
            </a:r>
            <a:r>
              <a:rPr lang="en-US" dirty="0"/>
              <a:t>.</a:t>
            </a:r>
            <a:endParaRPr lang="en-US" dirty="0">
              <a:ea typeface="Calibri"/>
              <a:cs typeface="Calibri"/>
            </a:endParaRPr>
          </a:p>
          <a:p>
            <a:pPr marL="174982" indent="-174982">
              <a:buFont typeface="Arial"/>
              <a:buChar char="•"/>
            </a:pPr>
            <a:r>
              <a:rPr lang="en-US" b="1" dirty="0"/>
              <a:t>Moment 3</a:t>
            </a:r>
            <a:r>
              <a:rPr lang="en-US" dirty="0"/>
              <a:t> : </a:t>
            </a:r>
            <a:r>
              <a:rPr lang="en-US" b="1" dirty="0" err="1"/>
              <a:t>a</a:t>
            </a:r>
            <a:r>
              <a:rPr lang="en-US" dirty="0" err="1"/>
              <a:t>vant</a:t>
            </a:r>
            <a:r>
              <a:rPr lang="en-US" dirty="0"/>
              <a:t> de </a:t>
            </a:r>
            <a:r>
              <a:rPr lang="en-US" dirty="0" err="1"/>
              <a:t>mettre</a:t>
            </a:r>
            <a:r>
              <a:rPr lang="en-US" dirty="0"/>
              <a:t> des </a:t>
            </a:r>
            <a:r>
              <a:rPr lang="en-US" dirty="0" err="1"/>
              <a:t>gants</a:t>
            </a:r>
            <a:r>
              <a:rPr lang="en-US" dirty="0"/>
              <a:t> et après les </a:t>
            </a:r>
            <a:r>
              <a:rPr lang="en-US" dirty="0" err="1"/>
              <a:t>avoir</a:t>
            </a:r>
            <a:r>
              <a:rPr lang="en-US" dirty="0"/>
              <a:t> </a:t>
            </a:r>
            <a:r>
              <a:rPr lang="en-US" dirty="0" err="1"/>
              <a:t>retirés</a:t>
            </a:r>
            <a:r>
              <a:rPr lang="en-US" dirty="0"/>
              <a:t>, </a:t>
            </a:r>
            <a:r>
              <a:rPr lang="en-US" dirty="0" err="1"/>
              <a:t>ou</a:t>
            </a:r>
            <a:r>
              <a:rPr lang="en-US" dirty="0"/>
              <a:t> après un </a:t>
            </a:r>
            <a:r>
              <a:rPr lang="en-US" dirty="0" err="1"/>
              <a:t>risque</a:t>
            </a:r>
            <a:r>
              <a:rPr lang="en-US" dirty="0"/>
              <a:t> de contact avec des </a:t>
            </a:r>
            <a:r>
              <a:rPr lang="en-US" dirty="0" err="1"/>
              <a:t>liquides</a:t>
            </a:r>
            <a:r>
              <a:rPr lang="en-US" dirty="0"/>
              <a:t> </a:t>
            </a:r>
            <a:r>
              <a:rPr lang="en-US" dirty="0" err="1"/>
              <a:t>biologiques</a:t>
            </a:r>
            <a:r>
              <a:rPr lang="en-US" dirty="0"/>
              <a:t>.</a:t>
            </a:r>
            <a:endParaRPr lang="en-US" dirty="0">
              <a:ea typeface="Calibri"/>
              <a:cs typeface="Calibri"/>
            </a:endParaRPr>
          </a:p>
          <a:p>
            <a:pPr marL="174982" indent="-174982">
              <a:buFont typeface="Arial"/>
              <a:buChar char="•"/>
            </a:pPr>
            <a:r>
              <a:rPr lang="en-US" b="1" dirty="0"/>
              <a:t>Moment 4</a:t>
            </a:r>
            <a:r>
              <a:rPr lang="en-US" dirty="0"/>
              <a:t> :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quittant</a:t>
            </a:r>
            <a:r>
              <a:rPr lang="en-US" dirty="0"/>
              <a:t> </a:t>
            </a:r>
            <a:r>
              <a:rPr lang="en-US" dirty="0" err="1"/>
              <a:t>l’environnement</a:t>
            </a:r>
            <a:r>
              <a:rPr lang="en-US" dirty="0"/>
              <a:t> du patient</a:t>
            </a:r>
            <a:r>
              <a:rPr lang="en-US" dirty="0" smtClean="0"/>
              <a:t>.</a:t>
            </a:r>
          </a:p>
          <a:p>
            <a:endParaRPr lang="en-US" dirty="0">
              <a:ea typeface="Calibri"/>
              <a:cs typeface="Calibri"/>
            </a:endParaRPr>
          </a:p>
          <a:p>
            <a:r>
              <a:rPr lang="en-US" dirty="0" smtClean="0">
                <a:ea typeface="Calibri"/>
                <a:cs typeface="Calibri"/>
              </a:rPr>
              <a:t>Le </a:t>
            </a:r>
            <a:r>
              <a:rPr lang="en-US" dirty="0" err="1" smtClean="0">
                <a:ea typeface="Calibri"/>
                <a:cs typeface="Calibri"/>
              </a:rPr>
              <a:t>deux</a:t>
            </a:r>
            <a:r>
              <a:rPr lang="en-US" dirty="0" smtClean="0">
                <a:ea typeface="Calibri"/>
                <a:cs typeface="Calibri"/>
              </a:rPr>
              <a:t> moments </a:t>
            </a:r>
            <a:r>
              <a:rPr lang="en-US" dirty="0" err="1" smtClean="0">
                <a:ea typeface="Calibri"/>
                <a:cs typeface="Calibri"/>
              </a:rPr>
              <a:t>clés</a:t>
            </a:r>
            <a:r>
              <a:rPr lang="en-US" dirty="0" smtClean="0">
                <a:ea typeface="Calibri"/>
                <a:cs typeface="Calibri"/>
              </a:rPr>
              <a:t> </a:t>
            </a:r>
            <a:r>
              <a:rPr lang="en-US" dirty="0" err="1" smtClean="0">
                <a:ea typeface="Calibri"/>
                <a:cs typeface="Calibri"/>
              </a:rPr>
              <a:t>sont</a:t>
            </a:r>
            <a:r>
              <a:rPr lang="en-US" dirty="0" smtClean="0">
                <a:ea typeface="Calibri"/>
                <a:cs typeface="Calibri"/>
              </a:rPr>
              <a:t> le moment</a:t>
            </a:r>
            <a:r>
              <a:rPr lang="en-US" baseline="0" dirty="0" smtClean="0">
                <a:ea typeface="Calibri"/>
                <a:cs typeface="Calibri"/>
              </a:rPr>
              <a:t> 1 et le moment 4.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9CA004F4-F240-48F9-8AE1-486585C7F00D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94908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Il </a:t>
            </a:r>
            <a:r>
              <a:rPr lang="en-US" b="1" dirty="0"/>
              <a:t>y a </a:t>
            </a:r>
            <a:r>
              <a:rPr lang="en-US" b="1" dirty="0" err="1"/>
              <a:t>deux</a:t>
            </a:r>
            <a:r>
              <a:rPr lang="en-US" b="1" dirty="0"/>
              <a:t> </a:t>
            </a:r>
            <a:r>
              <a:rPr lang="en-US" b="1" dirty="0" err="1"/>
              <a:t>méthodes</a:t>
            </a:r>
            <a:r>
              <a:rPr lang="en-US" b="1" dirty="0"/>
              <a:t> </a:t>
            </a:r>
            <a:r>
              <a:rPr lang="en-US" b="1" dirty="0" err="1"/>
              <a:t>efficaces</a:t>
            </a:r>
            <a:r>
              <a:rPr lang="en-US" b="1" dirty="0"/>
              <a:t> </a:t>
            </a:r>
            <a:r>
              <a:rPr lang="en-US" b="1" dirty="0" err="1"/>
              <a:t>d'hygiène</a:t>
            </a:r>
            <a:r>
              <a:rPr lang="en-US" b="1" dirty="0"/>
              <a:t> </a:t>
            </a:r>
            <a:r>
              <a:rPr lang="en-US" b="1" dirty="0" smtClean="0"/>
              <a:t>des mains</a:t>
            </a:r>
          </a:p>
          <a:p>
            <a:r>
              <a:rPr lang="en-US" b="1" baseline="0" dirty="0" smtClean="0"/>
              <a:t> </a:t>
            </a:r>
            <a:endParaRPr lang="en-US" b="1" dirty="0"/>
          </a:p>
          <a:p>
            <a:r>
              <a:rPr lang="en-US" b="1" dirty="0"/>
              <a:t>1. </a:t>
            </a:r>
            <a:r>
              <a:rPr lang="en-US" b="1" dirty="0" err="1"/>
              <a:t>Hygiène</a:t>
            </a:r>
            <a:r>
              <a:rPr lang="en-US" b="1" dirty="0"/>
              <a:t> des mains avec de </a:t>
            </a:r>
            <a:r>
              <a:rPr lang="en-US" b="1" dirty="0" err="1"/>
              <a:t>l'eau</a:t>
            </a:r>
            <a:r>
              <a:rPr lang="en-US" b="1" dirty="0"/>
              <a:t> et du </a:t>
            </a:r>
            <a:r>
              <a:rPr lang="en-US" b="1" dirty="0" err="1"/>
              <a:t>savon</a:t>
            </a:r>
            <a:r>
              <a:rPr lang="en-US" b="1" dirty="0"/>
              <a:t> :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Est </a:t>
            </a:r>
            <a:r>
              <a:rPr lang="en-US" dirty="0" err="1"/>
              <a:t>très</a:t>
            </a:r>
            <a:r>
              <a:rPr lang="en-US" dirty="0"/>
              <a:t> </a:t>
            </a:r>
            <a:r>
              <a:rPr lang="en-US" dirty="0" err="1"/>
              <a:t>efficace</a:t>
            </a:r>
            <a:r>
              <a:rPr lang="en-US" dirty="0"/>
              <a:t> pour </a:t>
            </a:r>
            <a:r>
              <a:rPr lang="en-US" dirty="0" err="1"/>
              <a:t>éliminer</a:t>
            </a:r>
            <a:r>
              <a:rPr lang="en-US" dirty="0"/>
              <a:t> les </a:t>
            </a:r>
            <a:r>
              <a:rPr lang="en-US" dirty="0" err="1"/>
              <a:t>souillures</a:t>
            </a:r>
            <a:r>
              <a:rPr lang="en-US" dirty="0"/>
              <a:t> </a:t>
            </a:r>
            <a:r>
              <a:rPr lang="en-US" dirty="0" err="1"/>
              <a:t>visibles</a:t>
            </a:r>
            <a:r>
              <a:rPr lang="en-US" dirty="0"/>
              <a:t> et </a:t>
            </a:r>
            <a:r>
              <a:rPr lang="en-US" dirty="0" err="1"/>
              <a:t>lors</a:t>
            </a:r>
            <a:r>
              <a:rPr lang="en-US" dirty="0"/>
              <a:t> du contact avec des </a:t>
            </a:r>
            <a:r>
              <a:rPr lang="en-US" dirty="0" err="1"/>
              <a:t>liquides</a:t>
            </a:r>
            <a:r>
              <a:rPr lang="en-US" dirty="0"/>
              <a:t> </a:t>
            </a:r>
            <a:r>
              <a:rPr lang="en-US" dirty="0" err="1" smtClean="0"/>
              <a:t>biologiques</a:t>
            </a:r>
            <a:r>
              <a:rPr lang="en-US" dirty="0" smtClean="0"/>
              <a:t>.</a:t>
            </a:r>
            <a:r>
              <a:rPr lang="en-US" baseline="0" dirty="0" smtClean="0"/>
              <a:t> </a:t>
            </a:r>
            <a:r>
              <a:rPr lang="en-US" dirty="0" err="1" smtClean="0"/>
              <a:t>Cette</a:t>
            </a:r>
            <a:r>
              <a:rPr lang="en-US" dirty="0" smtClean="0"/>
              <a:t> </a:t>
            </a:r>
            <a:r>
              <a:rPr lang="en-US" dirty="0" err="1"/>
              <a:t>méthode</a:t>
            </a:r>
            <a:r>
              <a:rPr lang="en-US" dirty="0"/>
              <a:t> </a:t>
            </a:r>
            <a:r>
              <a:rPr lang="en-US" dirty="0" err="1"/>
              <a:t>prend</a:t>
            </a:r>
            <a:r>
              <a:rPr lang="en-US" dirty="0"/>
              <a:t> au </a:t>
            </a:r>
            <a:r>
              <a:rPr lang="en-US" dirty="0" err="1"/>
              <a:t>moins</a:t>
            </a:r>
            <a:r>
              <a:rPr lang="en-US" dirty="0"/>
              <a:t> 30 </a:t>
            </a:r>
            <a:r>
              <a:rPr lang="en-US" dirty="0" err="1"/>
              <a:t>secondes</a:t>
            </a:r>
            <a:r>
              <a:rPr lang="en-US" dirty="0"/>
              <a:t> sans le temps de </a:t>
            </a:r>
            <a:r>
              <a:rPr lang="en-US" dirty="0" err="1"/>
              <a:t>sechage</a:t>
            </a:r>
            <a:r>
              <a:rPr lang="en-US" dirty="0"/>
              <a:t> </a:t>
            </a:r>
            <a:endParaRPr lang="en-US" dirty="0">
              <a:ea typeface="Calibri"/>
              <a:cs typeface="Calibri"/>
            </a:endParaRPr>
          </a:p>
          <a:p>
            <a:endParaRPr lang="en-US" dirty="0"/>
          </a:p>
          <a:p>
            <a:r>
              <a:rPr lang="en-US" b="1" dirty="0"/>
              <a:t>2. Avec </a:t>
            </a:r>
            <a:r>
              <a:rPr lang="en-US" b="1" dirty="0" err="1"/>
              <a:t>une</a:t>
            </a:r>
            <a:r>
              <a:rPr lang="en-US" b="1" dirty="0"/>
              <a:t> solution </a:t>
            </a:r>
            <a:r>
              <a:rPr lang="en-US" b="1" dirty="0" err="1"/>
              <a:t>hydroalcoolique</a:t>
            </a:r>
            <a:r>
              <a:rPr lang="en-US" b="1" dirty="0"/>
              <a:t> : </a:t>
            </a:r>
            <a:r>
              <a:rPr lang="en-US" dirty="0"/>
              <a:t>on en </a:t>
            </a:r>
            <a:r>
              <a:rPr lang="en-US" dirty="0" err="1"/>
              <a:t>trouve</a:t>
            </a:r>
            <a:r>
              <a:rPr lang="en-US" dirty="0"/>
              <a:t> sous </a:t>
            </a:r>
            <a:r>
              <a:rPr lang="en-US" dirty="0" err="1"/>
              <a:t>forme</a:t>
            </a:r>
            <a:r>
              <a:rPr lang="en-US" dirty="0"/>
              <a:t> de gel, de mousse ou de </a:t>
            </a:r>
            <a:r>
              <a:rPr lang="en-US" dirty="0" err="1"/>
              <a:t>liquide</a:t>
            </a:r>
            <a:r>
              <a:rPr lang="en-US" dirty="0"/>
              <a:t>. Si les mains </a:t>
            </a:r>
            <a:r>
              <a:rPr lang="en-US" dirty="0" err="1"/>
              <a:t>sont</a:t>
            </a:r>
            <a:r>
              <a:rPr lang="en-US" dirty="0"/>
              <a:t> </a:t>
            </a:r>
            <a:r>
              <a:rPr lang="en-US" dirty="0" err="1"/>
              <a:t>visiblement</a:t>
            </a:r>
            <a:r>
              <a:rPr lang="en-US" dirty="0"/>
              <a:t> </a:t>
            </a:r>
            <a:r>
              <a:rPr lang="en-US" dirty="0" err="1"/>
              <a:t>souillées</a:t>
            </a:r>
            <a:r>
              <a:rPr lang="en-US" dirty="0"/>
              <a:t>, la solution </a:t>
            </a:r>
            <a:r>
              <a:rPr lang="en-US" dirty="0" err="1"/>
              <a:t>hydroalcoolique</a:t>
            </a:r>
            <a:r>
              <a:rPr lang="en-US" dirty="0"/>
              <a:t> ne sera pas </a:t>
            </a:r>
            <a:r>
              <a:rPr lang="en-US" dirty="0" err="1"/>
              <a:t>efficace</a:t>
            </a:r>
            <a:r>
              <a:rPr lang="en-US" dirty="0"/>
              <a:t>. Il </a:t>
            </a:r>
            <a:r>
              <a:rPr lang="en-US" dirty="0" err="1"/>
              <a:t>faut</a:t>
            </a:r>
            <a:r>
              <a:rPr lang="en-US" dirty="0"/>
              <a:t> </a:t>
            </a:r>
            <a:r>
              <a:rPr lang="en-US" dirty="0" err="1"/>
              <a:t>alors</a:t>
            </a:r>
            <a:r>
              <a:rPr lang="en-US" dirty="0"/>
              <a:t> </a:t>
            </a:r>
            <a:r>
              <a:rPr lang="en-US" dirty="0" err="1"/>
              <a:t>utiliser</a:t>
            </a:r>
            <a:r>
              <a:rPr lang="en-US" dirty="0"/>
              <a:t> de </a:t>
            </a:r>
            <a:r>
              <a:rPr lang="en-US" dirty="0" err="1"/>
              <a:t>l’eau</a:t>
            </a:r>
            <a:r>
              <a:rPr lang="en-US" dirty="0"/>
              <a:t> et du </a:t>
            </a:r>
            <a:r>
              <a:rPr lang="en-US" dirty="0" err="1"/>
              <a:t>savon</a:t>
            </a:r>
            <a:r>
              <a:rPr lang="en-US" dirty="0"/>
              <a:t>. 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 err="1"/>
              <a:t>Quand</a:t>
            </a:r>
            <a:r>
              <a:rPr lang="en-US" dirty="0"/>
              <a:t> </a:t>
            </a:r>
            <a:r>
              <a:rPr lang="en-US" dirty="0" err="1"/>
              <a:t>vous</a:t>
            </a:r>
            <a:r>
              <a:rPr lang="en-US" dirty="0"/>
              <a:t> </a:t>
            </a:r>
            <a:r>
              <a:rPr lang="en-US" dirty="0" err="1"/>
              <a:t>utilisez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solution </a:t>
            </a:r>
            <a:r>
              <a:rPr lang="en-US" dirty="0" err="1" smtClean="0"/>
              <a:t>hydroalcoolique</a:t>
            </a:r>
            <a:r>
              <a:rPr lang="en-US" dirty="0" smtClean="0"/>
              <a:t>,</a:t>
            </a:r>
            <a:r>
              <a:rPr lang="en-US" baseline="0" dirty="0" smtClean="0"/>
              <a:t> </a:t>
            </a:r>
            <a:r>
              <a:rPr lang="en-US" dirty="0" err="1" smtClean="0"/>
              <a:t>frotter</a:t>
            </a:r>
            <a:r>
              <a:rPr lang="en-US" dirty="0" smtClean="0"/>
              <a:t> </a:t>
            </a:r>
            <a:r>
              <a:rPr lang="en-US" dirty="0" err="1"/>
              <a:t>jusqu’à</a:t>
            </a:r>
            <a:r>
              <a:rPr lang="en-US" dirty="0"/>
              <a:t> </a:t>
            </a:r>
            <a:r>
              <a:rPr lang="en-US" dirty="0" err="1"/>
              <a:t>ce</a:t>
            </a:r>
            <a:r>
              <a:rPr lang="en-US" dirty="0"/>
              <a:t> que </a:t>
            </a:r>
            <a:r>
              <a:rPr lang="en-US" dirty="0" err="1"/>
              <a:t>vos</a:t>
            </a:r>
            <a:r>
              <a:rPr lang="en-US" dirty="0"/>
              <a:t> mains </a:t>
            </a:r>
            <a:r>
              <a:rPr lang="en-US" dirty="0" err="1"/>
              <a:t>soient</a:t>
            </a:r>
            <a:r>
              <a:rPr lang="en-US" dirty="0"/>
              <a:t> </a:t>
            </a:r>
            <a:r>
              <a:rPr lang="en-US" dirty="0" err="1"/>
              <a:t>complètement</a:t>
            </a:r>
            <a:r>
              <a:rPr lang="en-US" dirty="0"/>
              <a:t> </a:t>
            </a:r>
            <a:r>
              <a:rPr lang="en-US" dirty="0" err="1"/>
              <a:t>sèches</a:t>
            </a:r>
            <a:r>
              <a:rPr lang="en-US" dirty="0"/>
              <a:t>. </a:t>
            </a:r>
            <a:endParaRPr lang="en-US" dirty="0">
              <a:cs typeface="Calibri"/>
            </a:endParaRPr>
          </a:p>
          <a:p>
            <a:r>
              <a:rPr lang="en-US" dirty="0" err="1"/>
              <a:t>Cette</a:t>
            </a:r>
            <a:r>
              <a:rPr lang="en-US" dirty="0"/>
              <a:t> </a:t>
            </a:r>
            <a:r>
              <a:rPr lang="en-US" dirty="0" err="1"/>
              <a:t>méthode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très</a:t>
            </a:r>
            <a:r>
              <a:rPr lang="en-US" dirty="0"/>
              <a:t> </a:t>
            </a:r>
            <a:r>
              <a:rPr lang="en-US" dirty="0" err="1"/>
              <a:t>pratique</a:t>
            </a:r>
            <a:r>
              <a:rPr lang="en-US" dirty="0"/>
              <a:t> et plus </a:t>
            </a:r>
            <a:r>
              <a:rPr lang="en-US" dirty="0" err="1"/>
              <a:t>rapide</a:t>
            </a:r>
            <a:r>
              <a:rPr lang="en-US" dirty="0"/>
              <a:t>, </a:t>
            </a:r>
            <a:r>
              <a:rPr lang="en-US" dirty="0" err="1"/>
              <a:t>cela</a:t>
            </a:r>
            <a:r>
              <a:rPr lang="en-US" dirty="0"/>
              <a:t> </a:t>
            </a:r>
            <a:r>
              <a:rPr lang="en-US" dirty="0" err="1"/>
              <a:t>prend</a:t>
            </a:r>
            <a:r>
              <a:rPr lang="en-US" dirty="0"/>
              <a:t> au </a:t>
            </a:r>
            <a:r>
              <a:rPr lang="en-US" dirty="0" err="1"/>
              <a:t>moins</a:t>
            </a:r>
            <a:r>
              <a:rPr lang="en-US" dirty="0"/>
              <a:t> 15 </a:t>
            </a:r>
            <a:r>
              <a:rPr lang="en-US" dirty="0" err="1"/>
              <a:t>secondes</a:t>
            </a:r>
            <a:r>
              <a:rPr lang="en-US" dirty="0"/>
              <a:t>.</a:t>
            </a:r>
            <a:endParaRPr lang="en-US" dirty="0">
              <a:cs typeface="Calibri"/>
            </a:endParaRPr>
          </a:p>
          <a:p>
            <a:endParaRPr lang="en-US" dirty="0"/>
          </a:p>
          <a:p>
            <a:r>
              <a:rPr lang="en-US" b="1" dirty="0"/>
              <a:t>En résumé :</a:t>
            </a:r>
            <a:endParaRPr lang="en-US" dirty="0"/>
          </a:p>
          <a:p>
            <a:pPr marL="174982" indent="-174982">
              <a:buFont typeface="Arial,Sans-Serif"/>
              <a:buChar char="•"/>
            </a:pPr>
            <a:endParaRPr lang="en-US" dirty="0">
              <a:ea typeface="Calibri"/>
              <a:cs typeface="Calibri"/>
            </a:endParaRPr>
          </a:p>
          <a:p>
            <a:pPr marL="174982" indent="-174982">
              <a:buFont typeface="Arial"/>
              <a:buChar char="•"/>
            </a:pPr>
            <a:r>
              <a:rPr lang="en-US" b="1" dirty="0"/>
              <a:t>Lavage à </a:t>
            </a:r>
            <a:r>
              <a:rPr lang="en-US" b="1" dirty="0" err="1"/>
              <a:t>l'eau</a:t>
            </a:r>
            <a:r>
              <a:rPr lang="en-US" b="1" dirty="0"/>
              <a:t> et au </a:t>
            </a:r>
            <a:r>
              <a:rPr lang="en-US" b="1" dirty="0" err="1"/>
              <a:t>savon</a:t>
            </a:r>
            <a:r>
              <a:rPr lang="en-US" dirty="0"/>
              <a:t> : </a:t>
            </a:r>
            <a:r>
              <a:rPr lang="en-US" dirty="0" err="1"/>
              <a:t>très</a:t>
            </a:r>
            <a:r>
              <a:rPr lang="en-US" dirty="0"/>
              <a:t> </a:t>
            </a:r>
            <a:r>
              <a:rPr lang="en-US" dirty="0" err="1"/>
              <a:t>efficace</a:t>
            </a:r>
            <a:r>
              <a:rPr lang="en-US" dirty="0"/>
              <a:t> pour </a:t>
            </a:r>
            <a:r>
              <a:rPr lang="en-US" dirty="0" err="1"/>
              <a:t>éliminer</a:t>
            </a:r>
            <a:r>
              <a:rPr lang="en-US" dirty="0"/>
              <a:t> les </a:t>
            </a:r>
            <a:r>
              <a:rPr lang="en-US" dirty="0" err="1"/>
              <a:t>souillures</a:t>
            </a:r>
            <a:r>
              <a:rPr lang="en-US" dirty="0"/>
              <a:t> </a:t>
            </a:r>
            <a:r>
              <a:rPr lang="en-US" dirty="0" err="1"/>
              <a:t>visibles</a:t>
            </a:r>
            <a:r>
              <a:rPr lang="en-US" dirty="0"/>
              <a:t> et </a:t>
            </a:r>
            <a:r>
              <a:rPr lang="en-US" dirty="0" err="1"/>
              <a:t>lors</a:t>
            </a:r>
            <a:r>
              <a:rPr lang="en-US" dirty="0"/>
              <a:t> du contact avec des </a:t>
            </a:r>
            <a:r>
              <a:rPr lang="en-US" dirty="0" err="1"/>
              <a:t>liquides</a:t>
            </a:r>
            <a:r>
              <a:rPr lang="en-US" dirty="0"/>
              <a:t> </a:t>
            </a:r>
            <a:r>
              <a:rPr lang="en-US" dirty="0" err="1"/>
              <a:t>biologiques</a:t>
            </a:r>
            <a:r>
              <a:rPr lang="en-US" dirty="0"/>
              <a:t>.</a:t>
            </a:r>
            <a:endParaRPr lang="en-US" dirty="0">
              <a:ea typeface="Calibri"/>
              <a:cs typeface="Calibri"/>
            </a:endParaRPr>
          </a:p>
          <a:p>
            <a:pPr marL="174982" indent="-174982">
              <a:buFont typeface="Arial"/>
              <a:buChar char="•"/>
            </a:pPr>
            <a:r>
              <a:rPr lang="en-US" b="1" dirty="0"/>
              <a:t>Solution </a:t>
            </a:r>
            <a:r>
              <a:rPr lang="en-US" b="1" dirty="0" err="1"/>
              <a:t>hydroalcoolique</a:t>
            </a:r>
            <a:r>
              <a:rPr lang="en-US" dirty="0"/>
              <a:t> : </a:t>
            </a:r>
            <a:r>
              <a:rPr lang="en-US" dirty="0" err="1"/>
              <a:t>pratique</a:t>
            </a:r>
            <a:r>
              <a:rPr lang="en-US" dirty="0"/>
              <a:t> </a:t>
            </a:r>
            <a:r>
              <a:rPr lang="en-US" dirty="0" err="1"/>
              <a:t>quand</a:t>
            </a:r>
            <a:r>
              <a:rPr lang="en-US" dirty="0"/>
              <a:t> les mains ne </a:t>
            </a:r>
            <a:r>
              <a:rPr lang="en-US" dirty="0" err="1"/>
              <a:t>sont</a:t>
            </a:r>
            <a:r>
              <a:rPr lang="en-US" dirty="0"/>
              <a:t> pas </a:t>
            </a:r>
            <a:r>
              <a:rPr lang="en-US" dirty="0" err="1"/>
              <a:t>souillées</a:t>
            </a:r>
            <a:r>
              <a:rPr lang="en-US" dirty="0"/>
              <a:t>, par example après </a:t>
            </a:r>
            <a:r>
              <a:rPr lang="en-US" dirty="0" err="1"/>
              <a:t>d'avoir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contact avec </a:t>
            </a:r>
            <a:r>
              <a:rPr lang="en-US" dirty="0" err="1"/>
              <a:t>l'environnement</a:t>
            </a:r>
            <a:r>
              <a:rPr lang="en-US" dirty="0"/>
              <a:t> d'un </a:t>
            </a:r>
            <a:r>
              <a:rPr lang="en-US" dirty="0" err="1" smtClean="0"/>
              <a:t>usager</a:t>
            </a:r>
            <a:endParaRPr lang="en-US" dirty="0">
              <a:cs typeface="Calibri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9CA004F4-F240-48F9-8AE1-486585C7F00D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63639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Lors</a:t>
            </a:r>
            <a:r>
              <a:rPr lang="en-US" dirty="0"/>
              <a:t> de </a:t>
            </a:r>
            <a:r>
              <a:rPr lang="en-US" dirty="0" err="1"/>
              <a:t>l’hygiène</a:t>
            </a:r>
            <a:r>
              <a:rPr lang="en-US" dirty="0"/>
              <a:t> des mains, </a:t>
            </a:r>
            <a:r>
              <a:rPr lang="en-US" dirty="0" err="1"/>
              <a:t>certaines</a:t>
            </a:r>
            <a:r>
              <a:rPr lang="en-US" dirty="0"/>
              <a:t> zones </a:t>
            </a:r>
            <a:r>
              <a:rPr lang="en-US" dirty="0" err="1"/>
              <a:t>sont</a:t>
            </a:r>
            <a:r>
              <a:rPr lang="en-US" dirty="0"/>
              <a:t> </a:t>
            </a:r>
            <a:r>
              <a:rPr lang="en-US" dirty="0" err="1"/>
              <a:t>souvent</a:t>
            </a:r>
            <a:r>
              <a:rPr lang="en-US" dirty="0"/>
              <a:t> </a:t>
            </a:r>
            <a:r>
              <a:rPr lang="en-US" dirty="0" err="1"/>
              <a:t>oubliées</a:t>
            </a:r>
            <a:r>
              <a:rPr lang="en-US" dirty="0"/>
              <a:t>, </a:t>
            </a:r>
            <a:r>
              <a:rPr lang="en-US" dirty="0" err="1"/>
              <a:t>comme</a:t>
            </a:r>
            <a:r>
              <a:rPr lang="en-US" dirty="0"/>
              <a:t> les </a:t>
            </a:r>
            <a:r>
              <a:rPr lang="en-US" dirty="0" err="1"/>
              <a:t>pouces</a:t>
            </a:r>
            <a:r>
              <a:rPr lang="en-US" dirty="0"/>
              <a:t>, la </a:t>
            </a:r>
            <a:r>
              <a:rPr lang="en-US" dirty="0" err="1"/>
              <a:t>pulpe</a:t>
            </a:r>
            <a:r>
              <a:rPr lang="en-US" dirty="0"/>
              <a:t> des </a:t>
            </a:r>
            <a:r>
              <a:rPr lang="en-US" dirty="0" err="1"/>
              <a:t>doigts</a:t>
            </a:r>
            <a:r>
              <a:rPr lang="en-US" dirty="0"/>
              <a:t> et les </a:t>
            </a:r>
            <a:r>
              <a:rPr lang="en-US" dirty="0" err="1"/>
              <a:t>poignets</a:t>
            </a:r>
            <a:r>
              <a:rPr lang="en-US" dirty="0"/>
              <a:t>. Il </a:t>
            </a:r>
            <a:r>
              <a:rPr lang="en-US" dirty="0" err="1"/>
              <a:t>est</a:t>
            </a:r>
            <a:r>
              <a:rPr lang="en-US" dirty="0"/>
              <a:t> important </a:t>
            </a:r>
            <a:r>
              <a:rPr lang="en-US" dirty="0" err="1"/>
              <a:t>d’y</a:t>
            </a:r>
            <a:r>
              <a:rPr lang="en-US" dirty="0"/>
              <a:t> </a:t>
            </a:r>
            <a:r>
              <a:rPr lang="en-US" dirty="0" err="1"/>
              <a:t>penser</a:t>
            </a:r>
            <a:r>
              <a:rPr lang="en-US" dirty="0"/>
              <a:t>, car </a:t>
            </a:r>
            <a:r>
              <a:rPr lang="en-US" dirty="0" err="1"/>
              <a:t>ces</a:t>
            </a:r>
            <a:r>
              <a:rPr lang="en-US" dirty="0"/>
              <a:t> zones </a:t>
            </a:r>
            <a:r>
              <a:rPr lang="en-US" dirty="0" err="1"/>
              <a:t>jouent</a:t>
            </a:r>
            <a:r>
              <a:rPr lang="en-US" dirty="0"/>
              <a:t> un </a:t>
            </a:r>
            <a:r>
              <a:rPr lang="en-US" dirty="0" err="1"/>
              <a:t>rôle</a:t>
            </a:r>
            <a:r>
              <a:rPr lang="en-US" dirty="0"/>
              <a:t> </a:t>
            </a:r>
            <a:r>
              <a:rPr lang="en-US" dirty="0" err="1"/>
              <a:t>clé</a:t>
            </a:r>
            <a:r>
              <a:rPr lang="en-US" dirty="0"/>
              <a:t> </a:t>
            </a:r>
            <a:r>
              <a:rPr lang="en-US" dirty="0" err="1"/>
              <a:t>dans</a:t>
            </a:r>
            <a:r>
              <a:rPr lang="en-US" dirty="0"/>
              <a:t> la transmission des </a:t>
            </a:r>
            <a:r>
              <a:rPr lang="en-US" dirty="0" err="1"/>
              <a:t>bactéries</a:t>
            </a:r>
            <a:r>
              <a:rPr lang="en-US" dirty="0"/>
              <a:t>. »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9CA004F4-F240-48F9-8AE1-486585C7F00D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31711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 </a:t>
            </a:r>
            <a:r>
              <a:rPr lang="en-US" dirty="0" err="1"/>
              <a:t>deuxième</a:t>
            </a:r>
            <a:r>
              <a:rPr lang="en-US" dirty="0"/>
              <a:t> </a:t>
            </a:r>
            <a:r>
              <a:rPr lang="en-US" dirty="0" err="1"/>
              <a:t>mesure</a:t>
            </a:r>
            <a:r>
              <a:rPr lang="en-US" dirty="0"/>
              <a:t> </a:t>
            </a:r>
            <a:r>
              <a:rPr lang="en-US" dirty="0" err="1"/>
              <a:t>clé</a:t>
            </a:r>
            <a:r>
              <a:rPr lang="en-US" dirty="0"/>
              <a:t> des </a:t>
            </a:r>
            <a:r>
              <a:rPr lang="en-US" dirty="0" err="1"/>
              <a:t>pratiques</a:t>
            </a:r>
            <a:r>
              <a:rPr lang="en-US" dirty="0"/>
              <a:t> de base, </a:t>
            </a:r>
            <a:r>
              <a:rPr lang="en-US" dirty="0" err="1" smtClean="0"/>
              <a:t>c’est</a:t>
            </a:r>
            <a:r>
              <a:rPr lang="en-US" dirty="0" smtClean="0"/>
              <a:t> </a:t>
            </a:r>
            <a:r>
              <a:rPr lang="en-US" dirty="0" err="1"/>
              <a:t>l’hygiène</a:t>
            </a:r>
            <a:r>
              <a:rPr lang="en-US" dirty="0"/>
              <a:t> et </a:t>
            </a:r>
            <a:r>
              <a:rPr lang="en-US" dirty="0" err="1"/>
              <a:t>l’étiquette</a:t>
            </a:r>
            <a:r>
              <a:rPr lang="en-US" dirty="0"/>
              <a:t> </a:t>
            </a:r>
            <a:r>
              <a:rPr lang="en-US" dirty="0" err="1"/>
              <a:t>respiratoire</a:t>
            </a:r>
            <a:r>
              <a:rPr lang="en-US" dirty="0"/>
              <a:t>.</a:t>
            </a:r>
          </a:p>
          <a:p>
            <a:r>
              <a:rPr lang="en-US" dirty="0" smtClean="0"/>
              <a:t>Elle correspond </a:t>
            </a:r>
            <a:r>
              <a:rPr lang="en-US" dirty="0"/>
              <a:t>aux </a:t>
            </a:r>
            <a:r>
              <a:rPr lang="en-US" dirty="0" err="1"/>
              <a:t>gestes</a:t>
            </a:r>
            <a:r>
              <a:rPr lang="en-US" dirty="0"/>
              <a:t> simples à adopter </a:t>
            </a:r>
            <a:r>
              <a:rPr lang="en-US" dirty="0" err="1"/>
              <a:t>lorsqu’on</a:t>
            </a:r>
            <a:r>
              <a:rPr lang="en-US" dirty="0"/>
              <a:t> </a:t>
            </a:r>
            <a:r>
              <a:rPr lang="en-US" dirty="0" err="1"/>
              <a:t>tousse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qu’on</a:t>
            </a:r>
            <a:r>
              <a:rPr lang="en-US" dirty="0"/>
              <a:t> </a:t>
            </a:r>
            <a:r>
              <a:rPr lang="en-US" dirty="0" err="1"/>
              <a:t>éternue</a:t>
            </a:r>
            <a:r>
              <a:rPr lang="en-US" dirty="0"/>
              <a:t>, </a:t>
            </a:r>
            <a:r>
              <a:rPr lang="en-US" dirty="0" err="1"/>
              <a:t>afin</a:t>
            </a:r>
            <a:r>
              <a:rPr lang="en-US" dirty="0"/>
              <a:t> de </a:t>
            </a:r>
            <a:r>
              <a:rPr lang="en-US" dirty="0" err="1"/>
              <a:t>réduire</a:t>
            </a:r>
            <a:r>
              <a:rPr lang="en-US" dirty="0"/>
              <a:t> la transmission des infections </a:t>
            </a:r>
            <a:r>
              <a:rPr lang="en-US" dirty="0" err="1"/>
              <a:t>respiratoires</a:t>
            </a:r>
            <a:r>
              <a:rPr lang="en-US" dirty="0"/>
              <a:t> </a:t>
            </a:r>
            <a:r>
              <a:rPr lang="en-US" dirty="0" err="1"/>
              <a:t>comme</a:t>
            </a:r>
            <a:r>
              <a:rPr lang="en-US" dirty="0"/>
              <a:t> la grippe, la COVID-19,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autres</a:t>
            </a:r>
            <a:r>
              <a:rPr lang="en-US" dirty="0"/>
              <a:t> maladies </a:t>
            </a:r>
            <a:r>
              <a:rPr lang="en-US" dirty="0" err="1" smtClean="0"/>
              <a:t>respiratoires</a:t>
            </a:r>
            <a:r>
              <a:rPr lang="en-US" dirty="0"/>
              <a:t>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 err="1"/>
              <a:t>Ces</a:t>
            </a:r>
            <a:r>
              <a:rPr lang="en-US" dirty="0"/>
              <a:t> </a:t>
            </a:r>
            <a:r>
              <a:rPr lang="en-US" dirty="0" err="1"/>
              <a:t>mesures</a:t>
            </a:r>
            <a:r>
              <a:rPr lang="en-US" dirty="0"/>
              <a:t> </a:t>
            </a:r>
            <a:r>
              <a:rPr lang="en-US" dirty="0" err="1"/>
              <a:t>s’appliquent</a:t>
            </a:r>
            <a:r>
              <a:rPr lang="en-US" dirty="0"/>
              <a:t> à </a:t>
            </a:r>
            <a:r>
              <a:rPr lang="en-US" dirty="0" err="1"/>
              <a:t>tous</a:t>
            </a:r>
            <a:r>
              <a:rPr lang="en-US" dirty="0"/>
              <a:t> : les </a:t>
            </a:r>
            <a:r>
              <a:rPr lang="en-US" dirty="0" err="1"/>
              <a:t>usagers</a:t>
            </a:r>
            <a:r>
              <a:rPr lang="en-US" dirty="0"/>
              <a:t>, le personnel de la santé et les </a:t>
            </a:r>
            <a:r>
              <a:rPr lang="en-US" dirty="0" err="1"/>
              <a:t>visiteurs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tout temps, et </a:t>
            </a:r>
            <a:r>
              <a:rPr lang="en-US" dirty="0" err="1"/>
              <a:t>ce</a:t>
            </a:r>
            <a:r>
              <a:rPr lang="en-US" dirty="0"/>
              <a:t>, </a:t>
            </a:r>
            <a:r>
              <a:rPr lang="en-US" dirty="0" err="1"/>
              <a:t>même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période</a:t>
            </a:r>
            <a:r>
              <a:rPr lang="en-US" dirty="0"/>
              <a:t> de </a:t>
            </a:r>
            <a:r>
              <a:rPr lang="en-US" dirty="0" err="1"/>
              <a:t>faible</a:t>
            </a:r>
            <a:r>
              <a:rPr lang="en-US" dirty="0"/>
              <a:t> circulation des virus, car </a:t>
            </a:r>
            <a:r>
              <a:rPr lang="en-US" dirty="0" err="1"/>
              <a:t>plusieurs</a:t>
            </a:r>
            <a:r>
              <a:rPr lang="en-US" dirty="0"/>
              <a:t> infections </a:t>
            </a:r>
            <a:r>
              <a:rPr lang="en-US" dirty="0" err="1"/>
              <a:t>respiratoires</a:t>
            </a:r>
            <a:r>
              <a:rPr lang="en-US" dirty="0"/>
              <a:t> </a:t>
            </a:r>
            <a:r>
              <a:rPr lang="en-US" dirty="0" err="1"/>
              <a:t>circulent</a:t>
            </a:r>
            <a:r>
              <a:rPr lang="en-US" dirty="0"/>
              <a:t> tout au long de </a:t>
            </a:r>
            <a:r>
              <a:rPr lang="en-US" dirty="0" err="1"/>
              <a:t>l’année</a:t>
            </a:r>
            <a:r>
              <a:rPr lang="en-US" dirty="0"/>
              <a:t> (ex. : </a:t>
            </a:r>
            <a:r>
              <a:rPr lang="en-US" dirty="0" err="1"/>
              <a:t>coqueluche</a:t>
            </a:r>
            <a:r>
              <a:rPr lang="en-US" dirty="0"/>
              <a:t>).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9CA004F4-F240-48F9-8AE1-486585C7F00D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61039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r>
              <a:rPr lang="fr-FR" dirty="0" smtClean="0"/>
              <a:t>La </a:t>
            </a:r>
            <a:r>
              <a:rPr lang="fr-FR" dirty="0"/>
              <a:t>troisième mesure clé concerne le nettoyage et la désinfection du petit matériel médical. </a:t>
            </a:r>
          </a:p>
          <a:p>
            <a:r>
              <a:rPr lang="fr-FR" dirty="0"/>
              <a:t>           Ces mesures sont efficaces pour réduire la transmission des infections et elles doivent être réalisées entre chaque utilisation. Il</a:t>
            </a:r>
            <a:r>
              <a:rPr lang="fr-FR" baseline="0" dirty="0"/>
              <a:t> faut procéder </a:t>
            </a:r>
            <a:r>
              <a:rPr lang="fr-FR" dirty="0"/>
              <a:t>en 2 étapes:</a:t>
            </a:r>
            <a:endParaRPr lang="fr-FR" dirty="0">
              <a:ea typeface="Calibri"/>
              <a:cs typeface="Calibri"/>
            </a:endParaRPr>
          </a:p>
          <a:p>
            <a:r>
              <a:rPr lang="fr-FR" dirty="0">
                <a:ea typeface="Calibri"/>
                <a:cs typeface="Calibri"/>
              </a:rPr>
              <a:t>           1. </a:t>
            </a:r>
            <a:r>
              <a:rPr lang="fr-FR" b="1" dirty="0"/>
              <a:t>Première étape:</a:t>
            </a:r>
            <a:r>
              <a:rPr lang="fr-FR" dirty="0"/>
              <a:t> C'est le </a:t>
            </a:r>
            <a:r>
              <a:rPr lang="fr-FR" b="1" dirty="0"/>
              <a:t> nettoyage </a:t>
            </a:r>
            <a:r>
              <a:rPr lang="fr-FR" dirty="0"/>
              <a:t> consiste à enlever les saletés, la poussière et les autres substances pouvant héberger des agents infectieux. </a:t>
            </a:r>
          </a:p>
          <a:p>
            <a:r>
              <a:rPr lang="fr-FR" dirty="0" smtClean="0"/>
              <a:t>Utilisez </a:t>
            </a:r>
            <a:r>
              <a:rPr lang="fr-FR" dirty="0"/>
              <a:t>une lingette </a:t>
            </a:r>
            <a:r>
              <a:rPr lang="fr-FR" dirty="0" smtClean="0"/>
              <a:t>désinfectante </a:t>
            </a:r>
            <a:r>
              <a:rPr lang="fr-FR" dirty="0"/>
              <a:t>et nettoyez le matériel.</a:t>
            </a:r>
            <a:endParaRPr lang="fr-FR" dirty="0">
              <a:ea typeface="Calibri"/>
              <a:cs typeface="Calibri"/>
            </a:endParaRPr>
          </a:p>
          <a:p>
            <a:endParaRPr lang="fr-FR" dirty="0">
              <a:ea typeface="Calibri"/>
              <a:cs typeface="Calibri"/>
            </a:endParaRPr>
          </a:p>
          <a:p>
            <a:r>
              <a:rPr lang="fr-FR" dirty="0">
                <a:ea typeface="Calibri"/>
                <a:cs typeface="Calibri"/>
              </a:rPr>
              <a:t>            2.</a:t>
            </a:r>
            <a:r>
              <a:rPr lang="fr-FR" b="1" dirty="0"/>
              <a:t>Deuxième étape:</a:t>
            </a:r>
            <a:r>
              <a:rPr lang="fr-FR" dirty="0"/>
              <a:t> </a:t>
            </a:r>
            <a:r>
              <a:rPr lang="fr-FR" b="1" dirty="0"/>
              <a:t>La désinfection</a:t>
            </a:r>
            <a:r>
              <a:rPr lang="fr-FR" dirty="0"/>
              <a:t> permets d’éliminer ou de tuer les agents infectieux ou d’inactiver les virus indésirables portés par les milieux inertes contaminés. </a:t>
            </a:r>
            <a:endParaRPr lang="fr-FR" dirty="0">
              <a:cs typeface="Calibri"/>
            </a:endParaRPr>
          </a:p>
          <a:p>
            <a:r>
              <a:rPr lang="fr-FR" dirty="0"/>
              <a:t>                Elle détruit ou neutralise les agents infectieux qui peuvent se trouver sur les surfaces et qui n’ont pas été éliminés par le </a:t>
            </a:r>
            <a:r>
              <a:rPr lang="fr-FR" dirty="0" smtClean="0"/>
              <a:t>nettoyage.</a:t>
            </a:r>
            <a:r>
              <a:rPr lang="fr-FR" baseline="0" dirty="0">
                <a:ea typeface="Calibri"/>
                <a:cs typeface="Calibri"/>
              </a:rPr>
              <a:t> </a:t>
            </a:r>
            <a:r>
              <a:rPr lang="fr-FR" dirty="0" smtClean="0">
                <a:ea typeface="Calibri"/>
                <a:cs typeface="Calibri"/>
              </a:rPr>
              <a:t>Il </a:t>
            </a:r>
            <a:r>
              <a:rPr lang="fr-FR" dirty="0">
                <a:ea typeface="Calibri"/>
                <a:cs typeface="Calibri"/>
              </a:rPr>
              <a:t>est important de bien</a:t>
            </a:r>
            <a:r>
              <a:rPr lang="fr-FR" baseline="0" dirty="0">
                <a:ea typeface="Calibri"/>
                <a:cs typeface="Calibri"/>
              </a:rPr>
              <a:t> r</a:t>
            </a:r>
            <a:r>
              <a:rPr lang="fr-FR" dirty="0">
                <a:ea typeface="Calibri"/>
                <a:cs typeface="Calibri"/>
              </a:rPr>
              <a:t>especter le temps d'action ou temps de contact indiqué dans la boite du produit </a:t>
            </a:r>
            <a:r>
              <a:rPr lang="fr-FR" dirty="0" smtClean="0">
                <a:ea typeface="Calibri"/>
                <a:cs typeface="Calibri"/>
              </a:rPr>
              <a:t>!</a:t>
            </a:r>
          </a:p>
          <a:p>
            <a:endParaRPr lang="fr-FR" dirty="0" smtClean="0">
              <a:ea typeface="Calibri"/>
              <a:cs typeface="Calibri"/>
            </a:endParaRPr>
          </a:p>
          <a:p>
            <a:r>
              <a:rPr lang="fr-CA" dirty="0" smtClean="0"/>
              <a:t>En cas de doute sur la façon de désinfecter un type de matériel, veuillez vous référer aux recommandations du fabricant.</a:t>
            </a:r>
            <a:endParaRPr lang="fr-FR" dirty="0">
              <a:ea typeface="Calibri"/>
              <a:cs typeface="Calibri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69028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5465e7bc0b_1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8950" y="735013"/>
            <a:ext cx="6513513" cy="3665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5465e7bc0b_1_119:notes"/>
          <p:cNvSpPr txBox="1">
            <a:spLocks noGrp="1"/>
          </p:cNvSpPr>
          <p:nvPr>
            <p:ph type="body" idx="1"/>
          </p:nvPr>
        </p:nvSpPr>
        <p:spPr>
          <a:xfrm>
            <a:off x="749132" y="4642914"/>
            <a:ext cx="5993045" cy="4398550"/>
          </a:xfrm>
          <a:prstGeom prst="rect">
            <a:avLst/>
          </a:prstGeom>
        </p:spPr>
        <p:txBody>
          <a:bodyPr spcFirstLastPara="1" wrap="square" lIns="98636" tIns="98636" rIns="98636" bIns="98636" anchor="t" anchorCtr="0">
            <a:noAutofit/>
          </a:bodyPr>
          <a:lstStyle/>
          <a:p>
            <a:r>
              <a:rPr lang="fr-FR" dirty="0" smtClean="0">
                <a:latin typeface="Calibri"/>
                <a:ea typeface="Calibri"/>
                <a:cs typeface="Calibri"/>
              </a:rPr>
              <a:t>Nous</a:t>
            </a:r>
            <a:r>
              <a:rPr lang="fr-FR" baseline="0" dirty="0" smtClean="0">
                <a:latin typeface="Calibri"/>
                <a:ea typeface="Calibri"/>
                <a:cs typeface="Calibri"/>
              </a:rPr>
              <a:t> allons maintenant aborder les différents</a:t>
            </a:r>
            <a:r>
              <a:rPr lang="fr-FR" dirty="0" smtClean="0">
                <a:latin typeface="Calibri"/>
                <a:ea typeface="Calibri"/>
                <a:cs typeface="Calibri"/>
              </a:rPr>
              <a:t> </a:t>
            </a:r>
            <a:r>
              <a:rPr lang="fr-FR" dirty="0">
                <a:latin typeface="Calibri"/>
                <a:ea typeface="Calibri"/>
                <a:cs typeface="Calibri"/>
              </a:rPr>
              <a:t>modes de transmission des </a:t>
            </a:r>
            <a:r>
              <a:rPr lang="fr-FR" dirty="0" smtClean="0">
                <a:latin typeface="Calibri"/>
                <a:ea typeface="Calibri"/>
                <a:cs typeface="Calibri"/>
              </a:rPr>
              <a:t>microorganismes. Ils </a:t>
            </a:r>
            <a:r>
              <a:rPr lang="fr-FR" dirty="0">
                <a:latin typeface="Calibri"/>
                <a:ea typeface="Calibri"/>
                <a:cs typeface="Calibri"/>
              </a:rPr>
              <a:t>peuvent être classés en </a:t>
            </a:r>
            <a:r>
              <a:rPr lang="fr-FR" dirty="0" smtClean="0">
                <a:latin typeface="Calibri"/>
                <a:ea typeface="Calibri"/>
                <a:cs typeface="Calibri"/>
              </a:rPr>
              <a:t>3 catégories</a:t>
            </a:r>
            <a:r>
              <a:rPr lang="fr-FR" baseline="0" dirty="0" smtClean="0">
                <a:latin typeface="Calibri"/>
                <a:ea typeface="Calibri"/>
                <a:cs typeface="Calibri"/>
              </a:rPr>
              <a:t> </a:t>
            </a:r>
            <a:r>
              <a:rPr lang="fr-FR" dirty="0" smtClean="0">
                <a:latin typeface="Calibri"/>
                <a:ea typeface="Calibri"/>
                <a:cs typeface="Calibri"/>
              </a:rPr>
              <a:t>:</a:t>
            </a:r>
          </a:p>
          <a:p>
            <a:r>
              <a:rPr lang="fr-FR" dirty="0" smtClean="0">
                <a:latin typeface="Calibri"/>
                <a:ea typeface="Calibri"/>
                <a:cs typeface="Calibri"/>
              </a:rPr>
              <a:t>Contact</a:t>
            </a:r>
            <a:r>
              <a:rPr lang="fr-FR" baseline="0" dirty="0" smtClean="0">
                <a:latin typeface="Calibri"/>
                <a:ea typeface="Calibri"/>
                <a:cs typeface="Calibri"/>
              </a:rPr>
              <a:t> </a:t>
            </a:r>
          </a:p>
          <a:p>
            <a:r>
              <a:rPr lang="fr-FR" baseline="0" dirty="0" smtClean="0">
                <a:latin typeface="Calibri"/>
                <a:ea typeface="Calibri"/>
                <a:cs typeface="Calibri"/>
              </a:rPr>
              <a:t>Gouttelettes</a:t>
            </a:r>
          </a:p>
          <a:p>
            <a:r>
              <a:rPr lang="fr-FR" baseline="0" dirty="0" smtClean="0">
                <a:latin typeface="Calibri"/>
                <a:ea typeface="Calibri"/>
                <a:cs typeface="Calibri"/>
              </a:rPr>
              <a:t>Aérien</a:t>
            </a:r>
            <a:endParaRPr lang="fr-FR" dirty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016894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3e13d9a7e_0_79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8950" y="735013"/>
            <a:ext cx="6513513" cy="3665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3e13d9a7e_0_7910:notes"/>
          <p:cNvSpPr txBox="1">
            <a:spLocks noGrp="1"/>
          </p:cNvSpPr>
          <p:nvPr>
            <p:ph type="body" idx="1"/>
          </p:nvPr>
        </p:nvSpPr>
        <p:spPr>
          <a:xfrm>
            <a:off x="749132" y="4642914"/>
            <a:ext cx="5993045" cy="4398550"/>
          </a:xfrm>
          <a:prstGeom prst="rect">
            <a:avLst/>
          </a:prstGeom>
        </p:spPr>
        <p:txBody>
          <a:bodyPr spcFirstLastPara="1" wrap="square" lIns="98636" tIns="98636" rIns="98636" bIns="98636" anchor="t" anchorCtr="0">
            <a:noAutofit/>
          </a:bodyPr>
          <a:lstStyle/>
          <a:p>
            <a:r>
              <a:rPr lang="en-US" dirty="0" smtClean="0">
                <a:latin typeface="Calibri"/>
                <a:ea typeface="Calibri"/>
                <a:cs typeface="Calibri"/>
              </a:rPr>
              <a:t>Il </a:t>
            </a:r>
            <a:r>
              <a:rPr lang="en-US" dirty="0" err="1" smtClean="0">
                <a:latin typeface="Calibri"/>
                <a:ea typeface="Calibri"/>
                <a:cs typeface="Calibri"/>
              </a:rPr>
              <a:t>existe</a:t>
            </a:r>
            <a:r>
              <a:rPr lang="en-US" dirty="0" smtClean="0">
                <a:latin typeface="Calibri"/>
                <a:ea typeface="Calibri"/>
                <a:cs typeface="Calibri"/>
              </a:rPr>
              <a:t> 2 types de</a:t>
            </a:r>
            <a:r>
              <a:rPr lang="en-US" baseline="0" dirty="0" smtClean="0">
                <a:latin typeface="Calibri"/>
                <a:ea typeface="Calibri"/>
                <a:cs typeface="Calibri"/>
              </a:rPr>
              <a:t> </a:t>
            </a:r>
            <a:r>
              <a:rPr lang="en-US" dirty="0" smtClean="0">
                <a:latin typeface="Calibri"/>
                <a:ea typeface="Calibri"/>
                <a:cs typeface="Calibri"/>
              </a:rPr>
              <a:t>transmission </a:t>
            </a:r>
            <a:r>
              <a:rPr lang="en-US" dirty="0">
                <a:latin typeface="Calibri"/>
                <a:ea typeface="Calibri"/>
                <a:cs typeface="Calibri"/>
              </a:rPr>
              <a:t>par contact </a:t>
            </a:r>
            <a:r>
              <a:rPr lang="en-US" dirty="0" smtClean="0">
                <a:latin typeface="Calibri"/>
                <a:ea typeface="Calibri"/>
                <a:cs typeface="Calibri"/>
              </a:rPr>
              <a:t>:</a:t>
            </a:r>
            <a:endParaRPr lang="fr-FR" dirty="0">
              <a:latin typeface="Calibri"/>
              <a:ea typeface="Calibri"/>
              <a:cs typeface="Calibri"/>
            </a:endParaRPr>
          </a:p>
          <a:p>
            <a:pPr marL="184974" indent="-184974"/>
            <a:r>
              <a:rPr lang="en-US" b="1" dirty="0">
                <a:latin typeface="Calibri"/>
                <a:ea typeface="Calibri"/>
                <a:cs typeface="Calibri"/>
              </a:rPr>
              <a:t>Contact direct :</a:t>
            </a:r>
          </a:p>
          <a:p>
            <a:pPr marL="0" lvl="1"/>
            <a:r>
              <a:rPr lang="en-US" dirty="0">
                <a:latin typeface="Calibri"/>
                <a:ea typeface="Calibri"/>
                <a:cs typeface="Calibri"/>
              </a:rPr>
              <a:t>Personne à </a:t>
            </a:r>
            <a:r>
              <a:rPr lang="en-US" dirty="0" err="1">
                <a:latin typeface="Calibri"/>
                <a:ea typeface="Calibri"/>
                <a:cs typeface="Calibri"/>
              </a:rPr>
              <a:t>personne</a:t>
            </a:r>
            <a:r>
              <a:rPr lang="en-US" dirty="0">
                <a:latin typeface="Calibri"/>
                <a:ea typeface="Calibri"/>
                <a:cs typeface="Calibri"/>
              </a:rPr>
              <a:t> : Cela se </a:t>
            </a:r>
            <a:r>
              <a:rPr lang="en-US" dirty="0" err="1">
                <a:latin typeface="Calibri"/>
                <a:ea typeface="Calibri"/>
                <a:cs typeface="Calibri"/>
              </a:rPr>
              <a:t>produit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lorsque</a:t>
            </a:r>
            <a:r>
              <a:rPr lang="en-US" dirty="0">
                <a:latin typeface="Calibri"/>
                <a:ea typeface="Calibri"/>
                <a:cs typeface="Calibri"/>
              </a:rPr>
              <a:t> les </a:t>
            </a:r>
            <a:r>
              <a:rPr lang="en-US" dirty="0" err="1">
                <a:latin typeface="Calibri"/>
                <a:ea typeface="Calibri"/>
                <a:cs typeface="Calibri"/>
              </a:rPr>
              <a:t>microorganismes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sont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transférés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directement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d'une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personne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infectée</a:t>
            </a:r>
            <a:r>
              <a:rPr lang="en-US" dirty="0">
                <a:latin typeface="Calibri"/>
                <a:ea typeface="Calibri"/>
                <a:cs typeface="Calibri"/>
              </a:rPr>
              <a:t> à </a:t>
            </a:r>
            <a:r>
              <a:rPr lang="en-US" dirty="0" err="1">
                <a:latin typeface="Calibri"/>
                <a:ea typeface="Calibri"/>
                <a:cs typeface="Calibri"/>
              </a:rPr>
              <a:t>une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autre</a:t>
            </a:r>
            <a:r>
              <a:rPr lang="en-US" dirty="0">
                <a:latin typeface="Calibri"/>
                <a:ea typeface="Calibri"/>
                <a:cs typeface="Calibri"/>
              </a:rPr>
              <a:t> par des contacts physiques </a:t>
            </a:r>
            <a:r>
              <a:rPr lang="en-US" dirty="0" err="1">
                <a:latin typeface="Calibri"/>
                <a:ea typeface="Calibri"/>
                <a:cs typeface="Calibri"/>
              </a:rPr>
              <a:t>tels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que</a:t>
            </a:r>
            <a:r>
              <a:rPr lang="en-US" dirty="0">
                <a:latin typeface="Calibri"/>
                <a:ea typeface="Calibri"/>
                <a:cs typeface="Calibri"/>
              </a:rPr>
              <a:t> des </a:t>
            </a:r>
            <a:r>
              <a:rPr lang="en-US" dirty="0" err="1">
                <a:latin typeface="Calibri"/>
                <a:ea typeface="Calibri"/>
                <a:cs typeface="Calibri"/>
              </a:rPr>
              <a:t>poignées</a:t>
            </a:r>
            <a:r>
              <a:rPr lang="en-US" dirty="0">
                <a:latin typeface="Calibri"/>
                <a:ea typeface="Calibri"/>
                <a:cs typeface="Calibri"/>
              </a:rPr>
              <a:t> de main, des </a:t>
            </a:r>
            <a:r>
              <a:rPr lang="en-US" dirty="0" err="1">
                <a:latin typeface="Calibri"/>
                <a:ea typeface="Calibri"/>
                <a:cs typeface="Calibri"/>
              </a:rPr>
              <a:t>baisers</a:t>
            </a:r>
            <a:r>
              <a:rPr lang="en-US" dirty="0">
                <a:latin typeface="Calibri"/>
                <a:ea typeface="Calibri"/>
                <a:cs typeface="Calibri"/>
              </a:rPr>
              <a:t>, </a:t>
            </a:r>
            <a:r>
              <a:rPr lang="en-US" dirty="0" err="1">
                <a:latin typeface="Calibri"/>
                <a:ea typeface="Calibri"/>
                <a:cs typeface="Calibri"/>
              </a:rPr>
              <a:t>ou</a:t>
            </a:r>
            <a:r>
              <a:rPr lang="en-US" dirty="0">
                <a:latin typeface="Calibri"/>
                <a:ea typeface="Calibri"/>
                <a:cs typeface="Calibri"/>
              </a:rPr>
              <a:t> tout </a:t>
            </a:r>
            <a:r>
              <a:rPr lang="en-US" dirty="0" err="1">
                <a:latin typeface="Calibri"/>
                <a:ea typeface="Calibri"/>
                <a:cs typeface="Calibri"/>
              </a:rPr>
              <a:t>autre</a:t>
            </a:r>
            <a:r>
              <a:rPr lang="en-US" dirty="0">
                <a:latin typeface="Calibri"/>
                <a:ea typeface="Calibri"/>
                <a:cs typeface="Calibri"/>
              </a:rPr>
              <a:t> contact </a:t>
            </a:r>
            <a:r>
              <a:rPr lang="en-US" dirty="0" err="1">
                <a:latin typeface="Calibri"/>
                <a:ea typeface="Calibri"/>
                <a:cs typeface="Calibri"/>
              </a:rPr>
              <a:t>peau</a:t>
            </a:r>
            <a:r>
              <a:rPr lang="en-US" dirty="0">
                <a:latin typeface="Calibri"/>
                <a:ea typeface="Calibri"/>
                <a:cs typeface="Calibri"/>
              </a:rPr>
              <a:t> à </a:t>
            </a:r>
            <a:r>
              <a:rPr lang="en-US" dirty="0" err="1">
                <a:latin typeface="Calibri"/>
                <a:ea typeface="Calibri"/>
                <a:cs typeface="Calibri"/>
              </a:rPr>
              <a:t>peau</a:t>
            </a:r>
            <a:r>
              <a:rPr lang="en-US" dirty="0">
                <a:latin typeface="Calibri"/>
                <a:ea typeface="Calibri"/>
                <a:cs typeface="Calibri"/>
              </a:rPr>
              <a:t>.</a:t>
            </a:r>
          </a:p>
          <a:p>
            <a:pPr marL="184974" indent="-184974"/>
            <a:r>
              <a:rPr lang="en-US" b="1" dirty="0" smtClean="0">
                <a:latin typeface="Calibri"/>
                <a:ea typeface="Calibri"/>
                <a:cs typeface="Calibri"/>
              </a:rPr>
              <a:t>Contact </a:t>
            </a:r>
            <a:r>
              <a:rPr lang="en-US" b="1" dirty="0">
                <a:latin typeface="Calibri"/>
                <a:ea typeface="Calibri"/>
                <a:cs typeface="Calibri"/>
              </a:rPr>
              <a:t>indirect :</a:t>
            </a:r>
          </a:p>
          <a:p>
            <a:pPr marL="493262" lvl="2" indent="-184974">
              <a:buFont typeface="Courier New"/>
              <a:buChar char="o"/>
            </a:pPr>
            <a:r>
              <a:rPr lang="en-US" dirty="0" err="1">
                <a:latin typeface="Calibri"/>
                <a:ea typeface="Calibri"/>
                <a:cs typeface="Calibri"/>
              </a:rPr>
              <a:t>Objets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contaminés</a:t>
            </a:r>
            <a:r>
              <a:rPr lang="en-US" dirty="0">
                <a:latin typeface="Calibri"/>
                <a:ea typeface="Calibri"/>
                <a:cs typeface="Calibri"/>
              </a:rPr>
              <a:t> : Les </a:t>
            </a:r>
            <a:r>
              <a:rPr lang="en-US" dirty="0" err="1">
                <a:latin typeface="Calibri"/>
                <a:ea typeface="Calibri"/>
                <a:cs typeface="Calibri"/>
              </a:rPr>
              <a:t>microorganismes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peuvent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survivre</a:t>
            </a:r>
            <a:r>
              <a:rPr lang="en-US" dirty="0">
                <a:latin typeface="Calibri"/>
                <a:ea typeface="Calibri"/>
                <a:cs typeface="Calibri"/>
              </a:rPr>
              <a:t> sur des surfaces </a:t>
            </a:r>
            <a:r>
              <a:rPr lang="en-US" dirty="0" err="1">
                <a:latin typeface="Calibri"/>
                <a:ea typeface="Calibri"/>
                <a:cs typeface="Calibri"/>
              </a:rPr>
              <a:t>ou</a:t>
            </a:r>
            <a:r>
              <a:rPr lang="en-US" dirty="0">
                <a:latin typeface="Calibri"/>
                <a:ea typeface="Calibri"/>
                <a:cs typeface="Calibri"/>
              </a:rPr>
              <a:t> des </a:t>
            </a:r>
            <a:r>
              <a:rPr lang="en-US" dirty="0" err="1">
                <a:latin typeface="Calibri"/>
                <a:ea typeface="Calibri"/>
                <a:cs typeface="Calibri"/>
              </a:rPr>
              <a:t>objets</a:t>
            </a:r>
            <a:r>
              <a:rPr lang="en-US" dirty="0">
                <a:latin typeface="Calibri"/>
                <a:ea typeface="Calibri"/>
                <a:cs typeface="Calibri"/>
              </a:rPr>
              <a:t> (</a:t>
            </a:r>
            <a:r>
              <a:rPr lang="en-US" dirty="0" err="1">
                <a:latin typeface="Calibri"/>
                <a:ea typeface="Calibri"/>
                <a:cs typeface="Calibri"/>
              </a:rPr>
              <a:t>comme</a:t>
            </a:r>
            <a:r>
              <a:rPr lang="en-US" dirty="0">
                <a:latin typeface="Calibri"/>
                <a:ea typeface="Calibri"/>
                <a:cs typeface="Calibri"/>
              </a:rPr>
              <a:t> des </a:t>
            </a:r>
            <a:r>
              <a:rPr lang="en-US" dirty="0" err="1">
                <a:latin typeface="Calibri"/>
                <a:ea typeface="Calibri"/>
                <a:cs typeface="Calibri"/>
              </a:rPr>
              <a:t>poignées</a:t>
            </a:r>
            <a:r>
              <a:rPr lang="en-US" dirty="0">
                <a:latin typeface="Calibri"/>
                <a:ea typeface="Calibri"/>
                <a:cs typeface="Calibri"/>
              </a:rPr>
              <a:t> de </a:t>
            </a:r>
            <a:r>
              <a:rPr lang="en-US" dirty="0" err="1">
                <a:latin typeface="Calibri"/>
                <a:ea typeface="Calibri"/>
                <a:cs typeface="Calibri"/>
              </a:rPr>
              <a:t>porte</a:t>
            </a:r>
            <a:r>
              <a:rPr lang="en-US" dirty="0">
                <a:latin typeface="Calibri"/>
                <a:ea typeface="Calibri"/>
                <a:cs typeface="Calibri"/>
              </a:rPr>
              <a:t>, des </a:t>
            </a:r>
            <a:r>
              <a:rPr lang="en-US" dirty="0" err="1">
                <a:latin typeface="Calibri"/>
                <a:ea typeface="Calibri"/>
                <a:cs typeface="Calibri"/>
              </a:rPr>
              <a:t>jouets</a:t>
            </a:r>
            <a:r>
              <a:rPr lang="en-US" dirty="0">
                <a:latin typeface="Calibri"/>
                <a:ea typeface="Calibri"/>
                <a:cs typeface="Calibri"/>
              </a:rPr>
              <a:t>, des </a:t>
            </a:r>
            <a:r>
              <a:rPr lang="en-US" dirty="0" err="1">
                <a:latin typeface="Calibri"/>
                <a:ea typeface="Calibri"/>
                <a:cs typeface="Calibri"/>
              </a:rPr>
              <a:t>vêtements</a:t>
            </a:r>
            <a:r>
              <a:rPr lang="en-US" dirty="0">
                <a:latin typeface="Calibri"/>
                <a:ea typeface="Calibri"/>
                <a:cs typeface="Calibri"/>
              </a:rPr>
              <a:t>) et </a:t>
            </a:r>
            <a:r>
              <a:rPr lang="en-US" dirty="0" err="1">
                <a:latin typeface="Calibri"/>
                <a:ea typeface="Calibri"/>
                <a:cs typeface="Calibri"/>
              </a:rPr>
              <a:t>être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transférés</a:t>
            </a:r>
            <a:r>
              <a:rPr lang="en-US" dirty="0">
                <a:latin typeface="Calibri"/>
                <a:ea typeface="Calibri"/>
                <a:cs typeface="Calibri"/>
              </a:rPr>
              <a:t> à </a:t>
            </a:r>
            <a:r>
              <a:rPr lang="en-US" dirty="0" err="1">
                <a:latin typeface="Calibri"/>
                <a:ea typeface="Calibri"/>
                <a:cs typeface="Calibri"/>
              </a:rPr>
              <a:t>une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personne</a:t>
            </a:r>
            <a:r>
              <a:rPr lang="en-US" dirty="0">
                <a:latin typeface="Calibri"/>
                <a:ea typeface="Calibri"/>
                <a:cs typeface="Calibri"/>
              </a:rPr>
              <a:t> saine </a:t>
            </a:r>
            <a:r>
              <a:rPr lang="en-US" dirty="0" err="1">
                <a:latin typeface="Calibri"/>
                <a:ea typeface="Calibri"/>
                <a:cs typeface="Calibri"/>
              </a:rPr>
              <a:t>lorsqu'elle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touche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ces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objets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contaminés</a:t>
            </a:r>
            <a:r>
              <a:rPr lang="en-US" dirty="0">
                <a:latin typeface="Calibri"/>
                <a:ea typeface="Calibri"/>
                <a:cs typeface="Calibri"/>
              </a:rPr>
              <a:t>.</a:t>
            </a:r>
          </a:p>
          <a:p>
            <a:pPr marL="0" lvl="1"/>
            <a:endParaRPr lang="en-US" dirty="0">
              <a:latin typeface="Calibri"/>
              <a:ea typeface="Calibri"/>
              <a:cs typeface="Calibri"/>
            </a:endParaRPr>
          </a:p>
          <a:p>
            <a:pPr marL="0" lvl="1"/>
            <a:r>
              <a:rPr lang="en-US" dirty="0">
                <a:latin typeface="Calibri"/>
                <a:ea typeface="Calibri"/>
                <a:cs typeface="Calibri"/>
              </a:rPr>
              <a:t>Nos </a:t>
            </a:r>
            <a:r>
              <a:rPr lang="en-US" dirty="0" err="1">
                <a:latin typeface="Calibri"/>
                <a:ea typeface="Calibri"/>
                <a:cs typeface="Calibri"/>
              </a:rPr>
              <a:t>cellulaires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sont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parmi</a:t>
            </a:r>
            <a:r>
              <a:rPr lang="en-US" dirty="0">
                <a:latin typeface="Calibri"/>
                <a:ea typeface="Calibri"/>
                <a:cs typeface="Calibri"/>
              </a:rPr>
              <a:t> les </a:t>
            </a:r>
            <a:r>
              <a:rPr lang="en-US" dirty="0" err="1">
                <a:latin typeface="Calibri"/>
                <a:ea typeface="Calibri"/>
                <a:cs typeface="Calibri"/>
              </a:rPr>
              <a:t>objets</a:t>
            </a:r>
            <a:r>
              <a:rPr lang="en-US" dirty="0">
                <a:latin typeface="Calibri"/>
                <a:ea typeface="Calibri"/>
                <a:cs typeface="Calibri"/>
              </a:rPr>
              <a:t> les plus </a:t>
            </a:r>
            <a:r>
              <a:rPr lang="en-US" dirty="0" err="1">
                <a:latin typeface="Calibri"/>
                <a:ea typeface="Calibri"/>
                <a:cs typeface="Calibri"/>
              </a:rPr>
              <a:t>contaminés</a:t>
            </a:r>
            <a:r>
              <a:rPr lang="en-US" dirty="0">
                <a:latin typeface="Calibri"/>
                <a:ea typeface="Calibri"/>
                <a:cs typeface="Calibri"/>
              </a:rPr>
              <a:t> du </a:t>
            </a:r>
            <a:r>
              <a:rPr lang="en-US" dirty="0" err="1">
                <a:latin typeface="Calibri"/>
                <a:ea typeface="Calibri"/>
                <a:cs typeface="Calibri"/>
              </a:rPr>
              <a:t>quotidien</a:t>
            </a:r>
            <a:r>
              <a:rPr lang="en-US" dirty="0">
                <a:latin typeface="Calibri"/>
                <a:ea typeface="Calibri"/>
                <a:cs typeface="Calibri"/>
              </a:rPr>
              <a:t>. En milieu de </a:t>
            </a:r>
            <a:r>
              <a:rPr lang="en-US" dirty="0" err="1">
                <a:latin typeface="Calibri"/>
                <a:ea typeface="Calibri"/>
                <a:cs typeface="Calibri"/>
              </a:rPr>
              <a:t>soins</a:t>
            </a:r>
            <a:r>
              <a:rPr lang="en-US" dirty="0">
                <a:latin typeface="Calibri"/>
                <a:ea typeface="Calibri"/>
                <a:cs typeface="Calibri"/>
              </a:rPr>
              <a:t>, </a:t>
            </a:r>
            <a:r>
              <a:rPr lang="en-US" dirty="0" err="1">
                <a:latin typeface="Calibri"/>
                <a:ea typeface="Calibri"/>
                <a:cs typeface="Calibri"/>
              </a:rPr>
              <a:t>ils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peuvent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facilement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transmettre</a:t>
            </a:r>
            <a:r>
              <a:rPr lang="en-US" dirty="0">
                <a:latin typeface="Calibri"/>
                <a:ea typeface="Calibri"/>
                <a:cs typeface="Calibri"/>
              </a:rPr>
              <a:t> des micro-</a:t>
            </a:r>
            <a:r>
              <a:rPr lang="en-US" dirty="0" err="1">
                <a:latin typeface="Calibri"/>
                <a:ea typeface="Calibri"/>
                <a:cs typeface="Calibri"/>
              </a:rPr>
              <a:t>organismes</a:t>
            </a:r>
            <a:r>
              <a:rPr lang="en-US" dirty="0">
                <a:latin typeface="Calibri"/>
                <a:ea typeface="Calibri"/>
                <a:cs typeface="Calibri"/>
              </a:rPr>
              <a:t> d’un </a:t>
            </a:r>
            <a:r>
              <a:rPr lang="en-US" dirty="0" err="1">
                <a:latin typeface="Calibri"/>
                <a:ea typeface="Calibri"/>
                <a:cs typeface="Calibri"/>
              </a:rPr>
              <a:t>usager</a:t>
            </a:r>
            <a:r>
              <a:rPr lang="en-US" dirty="0">
                <a:latin typeface="Calibri"/>
                <a:ea typeface="Calibri"/>
                <a:cs typeface="Calibri"/>
              </a:rPr>
              <a:t> à </a:t>
            </a:r>
            <a:r>
              <a:rPr lang="en-US" dirty="0" err="1">
                <a:latin typeface="Calibri"/>
                <a:ea typeface="Calibri"/>
                <a:cs typeface="Calibri"/>
              </a:rPr>
              <a:t>l’autre</a:t>
            </a:r>
            <a:r>
              <a:rPr lang="en-US" dirty="0">
                <a:latin typeface="Calibri"/>
                <a:ea typeface="Calibri"/>
                <a:cs typeface="Calibri"/>
              </a:rPr>
              <a:t> et </a:t>
            </a:r>
            <a:r>
              <a:rPr lang="en-US" dirty="0" err="1">
                <a:latin typeface="Calibri"/>
                <a:ea typeface="Calibri"/>
                <a:cs typeface="Calibri"/>
              </a:rPr>
              <a:t>jusque</a:t>
            </a:r>
            <a:r>
              <a:rPr lang="en-US" dirty="0">
                <a:latin typeface="Calibri"/>
                <a:ea typeface="Calibri"/>
                <a:cs typeface="Calibri"/>
              </a:rPr>
              <a:t> chez nous. Il est </a:t>
            </a:r>
            <a:r>
              <a:rPr lang="en-US" dirty="0" err="1">
                <a:latin typeface="Calibri"/>
                <a:ea typeface="Calibri"/>
                <a:cs typeface="Calibri"/>
              </a:rPr>
              <a:t>donc</a:t>
            </a:r>
            <a:r>
              <a:rPr lang="en-US" dirty="0">
                <a:latin typeface="Calibri"/>
                <a:ea typeface="Calibri"/>
                <a:cs typeface="Calibri"/>
              </a:rPr>
              <a:t> important de </a:t>
            </a:r>
            <a:r>
              <a:rPr lang="en-US" dirty="0" err="1">
                <a:latin typeface="Calibri"/>
                <a:ea typeface="Calibri"/>
                <a:cs typeface="Calibri"/>
              </a:rPr>
              <a:t>désinfecter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régulièrement</a:t>
            </a:r>
            <a:r>
              <a:rPr lang="en-US" dirty="0">
                <a:latin typeface="Calibri"/>
                <a:ea typeface="Calibri"/>
                <a:cs typeface="Calibri"/>
              </a:rPr>
              <a:t> son </a:t>
            </a:r>
            <a:r>
              <a:rPr lang="en-US" dirty="0" err="1">
                <a:latin typeface="Calibri"/>
                <a:ea typeface="Calibri"/>
                <a:cs typeface="Calibri"/>
              </a:rPr>
              <a:t>cellulaire</a:t>
            </a:r>
            <a:r>
              <a:rPr lang="en-US" dirty="0">
                <a:latin typeface="Calibri"/>
                <a:ea typeface="Calibri"/>
                <a:cs typeface="Calibri"/>
              </a:rPr>
              <a:t> et de faire </a:t>
            </a:r>
            <a:r>
              <a:rPr lang="en-US" dirty="0" err="1">
                <a:latin typeface="Calibri"/>
                <a:ea typeface="Calibri"/>
                <a:cs typeface="Calibri"/>
              </a:rPr>
              <a:t>l’hygiène</a:t>
            </a:r>
            <a:r>
              <a:rPr lang="en-US" dirty="0">
                <a:latin typeface="Calibri"/>
                <a:ea typeface="Calibri"/>
                <a:cs typeface="Calibri"/>
              </a:rPr>
              <a:t> des mains après </a:t>
            </a:r>
            <a:r>
              <a:rPr lang="en-US" dirty="0" err="1">
                <a:latin typeface="Calibri"/>
                <a:ea typeface="Calibri"/>
                <a:cs typeface="Calibri"/>
              </a:rPr>
              <a:t>l’avoir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manipulé</a:t>
            </a:r>
            <a:r>
              <a:rPr lang="en-US" dirty="0">
                <a:latin typeface="Calibri"/>
                <a:ea typeface="Calibri"/>
                <a:cs typeface="Calibri"/>
              </a:rPr>
              <a:t>, avant de </a:t>
            </a:r>
            <a:r>
              <a:rPr lang="en-US" dirty="0" err="1">
                <a:latin typeface="Calibri"/>
                <a:ea typeface="Calibri"/>
                <a:cs typeface="Calibri"/>
              </a:rPr>
              <a:t>reprendre</a:t>
            </a:r>
            <a:r>
              <a:rPr lang="en-US" dirty="0">
                <a:latin typeface="Calibri"/>
                <a:ea typeface="Calibri"/>
                <a:cs typeface="Calibri"/>
              </a:rPr>
              <a:t> les </a:t>
            </a:r>
            <a:r>
              <a:rPr lang="en-US" dirty="0" err="1">
                <a:latin typeface="Calibri"/>
                <a:ea typeface="Calibri"/>
                <a:cs typeface="Calibri"/>
              </a:rPr>
              <a:t>soins</a:t>
            </a:r>
            <a:r>
              <a:rPr lang="en-US" dirty="0" smtClean="0">
                <a:latin typeface="Calibri"/>
                <a:ea typeface="Calibri"/>
                <a:cs typeface="Calibri"/>
              </a:rPr>
              <a:t>.</a:t>
            </a:r>
            <a:endParaRPr lang="en-US" dirty="0">
              <a:latin typeface="+mn-lt"/>
              <a:ea typeface="+mn-ea"/>
              <a:cs typeface="+mn-cs"/>
            </a:endParaRPr>
          </a:p>
          <a:p>
            <a:pPr marL="0" lvl="1"/>
            <a:endParaRPr lang="en-US" dirty="0">
              <a:latin typeface="+mn-lt"/>
              <a:ea typeface="+mn-ea"/>
              <a:cs typeface="+mn-cs"/>
            </a:endParaRPr>
          </a:p>
          <a:p>
            <a:pPr marL="0" lvl="1"/>
            <a:r>
              <a:rPr lang="en-US" dirty="0" err="1" smtClean="0">
                <a:latin typeface="+mn-lt"/>
                <a:ea typeface="+mn-ea"/>
                <a:cs typeface="+mn-cs"/>
              </a:rPr>
              <a:t>Voic</a:t>
            </a:r>
            <a:r>
              <a:rPr lang="en-US" baseline="0" dirty="0" err="1" smtClean="0">
                <a:latin typeface="+mn-lt"/>
                <a:ea typeface="+mn-ea"/>
                <a:cs typeface="+mn-cs"/>
              </a:rPr>
              <a:t>i</a:t>
            </a:r>
            <a:r>
              <a:rPr lang="en-US" baseline="0" dirty="0" smtClean="0">
                <a:latin typeface="+mn-lt"/>
                <a:ea typeface="+mn-ea"/>
                <a:cs typeface="+mn-cs"/>
              </a:rPr>
              <a:t> </a:t>
            </a:r>
            <a:r>
              <a:rPr lang="en-US" baseline="0" dirty="0" err="1" smtClean="0">
                <a:latin typeface="+mn-lt"/>
                <a:ea typeface="+mn-ea"/>
                <a:cs typeface="+mn-cs"/>
              </a:rPr>
              <a:t>quelques</a:t>
            </a:r>
            <a:r>
              <a:rPr lang="en-US" baseline="0" dirty="0" smtClean="0">
                <a:latin typeface="+mn-lt"/>
                <a:ea typeface="+mn-ea"/>
                <a:cs typeface="+mn-cs"/>
              </a:rPr>
              <a:t> agents </a:t>
            </a:r>
            <a:r>
              <a:rPr lang="en-US" baseline="0" dirty="0" err="1" smtClean="0">
                <a:latin typeface="+mn-lt"/>
                <a:ea typeface="+mn-ea"/>
                <a:cs typeface="+mn-cs"/>
              </a:rPr>
              <a:t>pathogènes</a:t>
            </a:r>
            <a:r>
              <a:rPr lang="en-US" dirty="0">
                <a:latin typeface="Calibri"/>
                <a:ea typeface="Calibri"/>
                <a:cs typeface="Calibri"/>
              </a:rPr>
              <a:t> qui se </a:t>
            </a:r>
            <a:r>
              <a:rPr lang="en-US" dirty="0" err="1">
                <a:latin typeface="Calibri"/>
                <a:ea typeface="Calibri"/>
                <a:cs typeface="Calibri"/>
              </a:rPr>
              <a:t>transmettent</a:t>
            </a:r>
            <a:r>
              <a:rPr lang="en-US" dirty="0">
                <a:latin typeface="Calibri"/>
                <a:ea typeface="Calibri"/>
                <a:cs typeface="Calibri"/>
              </a:rPr>
              <a:t> par </a:t>
            </a:r>
            <a:r>
              <a:rPr lang="en-US" dirty="0" smtClean="0">
                <a:latin typeface="Calibri"/>
                <a:ea typeface="Calibri"/>
                <a:cs typeface="Calibri"/>
              </a:rPr>
              <a:t>contact</a:t>
            </a:r>
            <a:r>
              <a:rPr lang="en-US" baseline="0" dirty="0" smtClean="0">
                <a:latin typeface="Calibri"/>
                <a:ea typeface="Calibri"/>
                <a:cs typeface="Calibri"/>
              </a:rPr>
              <a:t> : </a:t>
            </a:r>
            <a:r>
              <a:rPr lang="en-US" i="1" dirty="0" smtClean="0">
                <a:latin typeface="Calibri"/>
                <a:ea typeface="Calibri"/>
                <a:cs typeface="Calibri"/>
              </a:rPr>
              <a:t>SARM</a:t>
            </a:r>
            <a:r>
              <a:rPr lang="en-US" i="1" dirty="0">
                <a:latin typeface="Calibri"/>
                <a:ea typeface="Calibri"/>
                <a:cs typeface="Calibri"/>
              </a:rPr>
              <a:t>, </a:t>
            </a:r>
            <a:r>
              <a:rPr lang="en-US" i="1" dirty="0" smtClean="0">
                <a:latin typeface="Calibri"/>
                <a:ea typeface="Calibri"/>
                <a:cs typeface="Calibri"/>
              </a:rPr>
              <a:t>ERV,EPC</a:t>
            </a:r>
            <a:endParaRPr lang="en-US" dirty="0">
              <a:latin typeface="Calibri"/>
              <a:ea typeface="Calibri"/>
              <a:cs typeface="Calibri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10862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>
          <a:extLst>
            <a:ext uri="{FF2B5EF4-FFF2-40B4-BE49-F238E27FC236}">
              <a16:creationId xmlns:a16="http://schemas.microsoft.com/office/drawing/2014/main" id="{851C54EB-61A6-0130-F90D-720D692A5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3e13d9a7e_0_7910:notes">
            <a:extLst>
              <a:ext uri="{FF2B5EF4-FFF2-40B4-BE49-F238E27FC236}">
                <a16:creationId xmlns:a16="http://schemas.microsoft.com/office/drawing/2014/main" id="{87BCB49D-8B4D-32FE-1501-E3D393A013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88950" y="735013"/>
            <a:ext cx="6513513" cy="3665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3e13d9a7e_0_7910:notes">
            <a:extLst>
              <a:ext uri="{FF2B5EF4-FFF2-40B4-BE49-F238E27FC236}">
                <a16:creationId xmlns:a16="http://schemas.microsoft.com/office/drawing/2014/main" id="{4135CB44-1E20-DFEF-BB1D-F9DA98AA00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49132" y="4642914"/>
            <a:ext cx="5993045" cy="4398550"/>
          </a:xfrm>
          <a:prstGeom prst="rect">
            <a:avLst/>
          </a:prstGeom>
        </p:spPr>
        <p:txBody>
          <a:bodyPr spcFirstLastPara="1" wrap="square" lIns="98636" tIns="98636" rIns="98636" bIns="98636" anchor="t" anchorCtr="0">
            <a:noAutofit/>
          </a:bodyPr>
          <a:lstStyle/>
          <a:p>
            <a:r>
              <a:rPr lang="en-US" dirty="0">
                <a:latin typeface="Calibri"/>
                <a:ea typeface="Calibri"/>
                <a:cs typeface="Calibri"/>
              </a:rPr>
              <a:t>Le mode de transmission par </a:t>
            </a:r>
            <a:r>
              <a:rPr lang="en-US" dirty="0" err="1">
                <a:latin typeface="Calibri"/>
                <a:ea typeface="Calibri"/>
                <a:cs typeface="Calibri"/>
              </a:rPr>
              <a:t>gouttelettes</a:t>
            </a:r>
            <a:r>
              <a:rPr lang="en-US" dirty="0">
                <a:latin typeface="Calibri"/>
                <a:ea typeface="Calibri"/>
                <a:cs typeface="Calibri"/>
              </a:rPr>
              <a:t>, </a:t>
            </a:r>
            <a:r>
              <a:rPr lang="en-US" dirty="0" err="1">
                <a:latin typeface="Calibri"/>
                <a:ea typeface="Calibri"/>
                <a:cs typeface="Calibri"/>
              </a:rPr>
              <a:t>c’est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quand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une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personne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tousse</a:t>
            </a:r>
            <a:r>
              <a:rPr lang="en-US" dirty="0">
                <a:latin typeface="Calibri"/>
                <a:ea typeface="Calibri"/>
                <a:cs typeface="Calibri"/>
              </a:rPr>
              <a:t>, </a:t>
            </a:r>
            <a:r>
              <a:rPr lang="en-US" dirty="0" err="1">
                <a:latin typeface="Calibri"/>
                <a:ea typeface="Calibri"/>
                <a:cs typeface="Calibri"/>
              </a:rPr>
              <a:t>éternue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ou</a:t>
            </a:r>
            <a:r>
              <a:rPr lang="en-US" dirty="0">
                <a:latin typeface="Calibri"/>
                <a:ea typeface="Calibri"/>
                <a:cs typeface="Calibri"/>
              </a:rPr>
              <a:t> parle et </a:t>
            </a:r>
            <a:r>
              <a:rPr lang="en-US" dirty="0" err="1">
                <a:latin typeface="Calibri"/>
                <a:ea typeface="Calibri"/>
                <a:cs typeface="Calibri"/>
              </a:rPr>
              <a:t>émet</a:t>
            </a:r>
            <a:r>
              <a:rPr lang="en-US" dirty="0">
                <a:latin typeface="Calibri"/>
                <a:ea typeface="Calibri"/>
                <a:cs typeface="Calibri"/>
              </a:rPr>
              <a:t> des </a:t>
            </a:r>
            <a:r>
              <a:rPr lang="en-US" dirty="0" err="1">
                <a:latin typeface="Calibri"/>
                <a:ea typeface="Calibri"/>
                <a:cs typeface="Calibri"/>
              </a:rPr>
              <a:t>gouttelettes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respiratoires</a:t>
            </a:r>
            <a:r>
              <a:rPr lang="en-US" dirty="0">
                <a:latin typeface="Calibri"/>
                <a:ea typeface="Calibri"/>
                <a:cs typeface="Calibri"/>
              </a:rPr>
              <a:t> qui </a:t>
            </a:r>
            <a:r>
              <a:rPr lang="en-US" dirty="0" err="1">
                <a:latin typeface="Calibri"/>
                <a:ea typeface="Calibri"/>
                <a:cs typeface="Calibri"/>
              </a:rPr>
              <a:t>peuvent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contenir</a:t>
            </a:r>
            <a:r>
              <a:rPr lang="en-US" dirty="0">
                <a:latin typeface="Calibri"/>
                <a:ea typeface="Calibri"/>
                <a:cs typeface="Calibri"/>
              </a:rPr>
              <a:t> des agents </a:t>
            </a:r>
            <a:r>
              <a:rPr lang="en-US" dirty="0" err="1">
                <a:latin typeface="Calibri"/>
                <a:ea typeface="Calibri"/>
                <a:cs typeface="Calibri"/>
              </a:rPr>
              <a:t>infectieux</a:t>
            </a:r>
            <a:r>
              <a:rPr lang="en-US" dirty="0">
                <a:latin typeface="Calibri"/>
                <a:ea typeface="Calibri"/>
                <a:cs typeface="Calibri"/>
              </a:rPr>
              <a:t>.</a:t>
            </a:r>
            <a:endParaRPr lang="fr-FR" dirty="0">
              <a:latin typeface="Calibri"/>
              <a:ea typeface="Calibri"/>
              <a:cs typeface="Calibri"/>
            </a:endParaRPr>
          </a:p>
          <a:p>
            <a:r>
              <a:rPr lang="en-US" dirty="0" err="1">
                <a:latin typeface="Calibri"/>
                <a:ea typeface="Calibri"/>
                <a:cs typeface="Calibri"/>
              </a:rPr>
              <a:t>Ces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gouttelettes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sont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assez</a:t>
            </a:r>
            <a:r>
              <a:rPr lang="en-US" dirty="0">
                <a:latin typeface="Calibri"/>
                <a:ea typeface="Calibri"/>
                <a:cs typeface="Calibri"/>
              </a:rPr>
              <a:t> grosses, </a:t>
            </a:r>
            <a:r>
              <a:rPr lang="en-US" dirty="0" err="1">
                <a:latin typeface="Calibri"/>
                <a:ea typeface="Calibri"/>
                <a:cs typeface="Calibri"/>
              </a:rPr>
              <a:t>donc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elles</a:t>
            </a:r>
            <a:r>
              <a:rPr lang="en-US" dirty="0">
                <a:latin typeface="Calibri"/>
                <a:ea typeface="Calibri"/>
                <a:cs typeface="Calibri"/>
              </a:rPr>
              <a:t> ne </a:t>
            </a:r>
            <a:r>
              <a:rPr lang="en-US" dirty="0" err="1">
                <a:latin typeface="Calibri"/>
                <a:ea typeface="Calibri"/>
                <a:cs typeface="Calibri"/>
              </a:rPr>
              <a:t>restent</a:t>
            </a:r>
            <a:r>
              <a:rPr lang="en-US" dirty="0">
                <a:latin typeface="Calibri"/>
                <a:ea typeface="Calibri"/>
                <a:cs typeface="Calibri"/>
              </a:rPr>
              <a:t> pas </a:t>
            </a:r>
            <a:r>
              <a:rPr lang="en-US" dirty="0" err="1">
                <a:latin typeface="Calibri"/>
                <a:ea typeface="Calibri"/>
                <a:cs typeface="Calibri"/>
              </a:rPr>
              <a:t>longtemps</a:t>
            </a:r>
            <a:r>
              <a:rPr lang="en-US" dirty="0">
                <a:latin typeface="Calibri"/>
                <a:ea typeface="Calibri"/>
                <a:cs typeface="Calibri"/>
              </a:rPr>
              <a:t> dans </a:t>
            </a:r>
            <a:r>
              <a:rPr lang="en-US" dirty="0" err="1">
                <a:latin typeface="Calibri"/>
                <a:ea typeface="Calibri"/>
                <a:cs typeface="Calibri"/>
              </a:rPr>
              <a:t>l’air</a:t>
            </a:r>
            <a:r>
              <a:rPr lang="en-US" dirty="0">
                <a:latin typeface="Calibri"/>
                <a:ea typeface="Calibri"/>
                <a:cs typeface="Calibri"/>
              </a:rPr>
              <a:t> : </a:t>
            </a:r>
            <a:r>
              <a:rPr lang="en-US" dirty="0" err="1">
                <a:latin typeface="Calibri"/>
                <a:ea typeface="Calibri"/>
                <a:cs typeface="Calibri"/>
              </a:rPr>
              <a:t>elles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tombent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rapidement</a:t>
            </a:r>
            <a:r>
              <a:rPr lang="en-US" dirty="0">
                <a:latin typeface="Calibri"/>
                <a:ea typeface="Calibri"/>
                <a:cs typeface="Calibri"/>
              </a:rPr>
              <a:t> sur les surfaces </a:t>
            </a:r>
            <a:r>
              <a:rPr lang="en-US" dirty="0" err="1">
                <a:latin typeface="Calibri"/>
                <a:ea typeface="Calibri"/>
                <a:cs typeface="Calibri"/>
              </a:rPr>
              <a:t>ou</a:t>
            </a:r>
            <a:r>
              <a:rPr lang="en-US" dirty="0">
                <a:latin typeface="Calibri"/>
                <a:ea typeface="Calibri"/>
                <a:cs typeface="Calibri"/>
              </a:rPr>
              <a:t> les </a:t>
            </a:r>
            <a:r>
              <a:rPr lang="en-US" dirty="0" err="1">
                <a:latin typeface="Calibri"/>
                <a:ea typeface="Calibri"/>
                <a:cs typeface="Calibri"/>
              </a:rPr>
              <a:t>muqueuses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d’une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autre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personne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située</a:t>
            </a:r>
            <a:r>
              <a:rPr lang="en-US" dirty="0">
                <a:latin typeface="Calibri"/>
                <a:ea typeface="Calibri"/>
                <a:cs typeface="Calibri"/>
              </a:rPr>
              <a:t> à </a:t>
            </a:r>
            <a:r>
              <a:rPr lang="en-US" dirty="0" err="1">
                <a:latin typeface="Calibri"/>
                <a:ea typeface="Calibri"/>
                <a:cs typeface="Calibri"/>
              </a:rPr>
              <a:t>moins</a:t>
            </a:r>
            <a:r>
              <a:rPr lang="en-US" dirty="0">
                <a:latin typeface="Calibri"/>
                <a:ea typeface="Calibri"/>
                <a:cs typeface="Calibri"/>
              </a:rPr>
              <a:t> de deux </a:t>
            </a:r>
            <a:r>
              <a:rPr lang="en-US" dirty="0" err="1">
                <a:latin typeface="Calibri"/>
                <a:ea typeface="Calibri"/>
                <a:cs typeface="Calibri"/>
              </a:rPr>
              <a:t>mètres</a:t>
            </a:r>
            <a:endParaRPr lang="en-US" dirty="0">
              <a:latin typeface="Calibri"/>
              <a:ea typeface="Calibri"/>
              <a:cs typeface="Calibri"/>
            </a:endParaRPr>
          </a:p>
          <a:p>
            <a:endParaRPr lang="en-US" dirty="0">
              <a:latin typeface="Calibri"/>
              <a:ea typeface="Calibri"/>
              <a:cs typeface="Calibri"/>
            </a:endParaRPr>
          </a:p>
          <a:p>
            <a:r>
              <a:rPr lang="en-US" dirty="0" smtClean="0">
                <a:latin typeface="Calibri"/>
                <a:ea typeface="Calibri"/>
                <a:cs typeface="Calibri"/>
              </a:rPr>
              <a:t>Maladies </a:t>
            </a:r>
            <a:r>
              <a:rPr lang="en-US" dirty="0">
                <a:latin typeface="Calibri"/>
                <a:ea typeface="Calibri"/>
                <a:cs typeface="Calibri"/>
              </a:rPr>
              <a:t>qui se </a:t>
            </a:r>
            <a:r>
              <a:rPr lang="en-US" dirty="0" err="1">
                <a:latin typeface="Calibri"/>
                <a:ea typeface="Calibri"/>
                <a:cs typeface="Calibri"/>
              </a:rPr>
              <a:t>transmettent</a:t>
            </a:r>
            <a:r>
              <a:rPr lang="en-US" dirty="0">
                <a:latin typeface="Calibri"/>
                <a:ea typeface="Calibri"/>
                <a:cs typeface="Calibri"/>
              </a:rPr>
              <a:t> par </a:t>
            </a:r>
            <a:r>
              <a:rPr lang="en-US" dirty="0" err="1" smtClean="0">
                <a:latin typeface="Calibri"/>
                <a:ea typeface="Calibri"/>
                <a:cs typeface="Calibri"/>
              </a:rPr>
              <a:t>gouttelettes</a:t>
            </a:r>
            <a:r>
              <a:rPr lang="en-US" baseline="0" dirty="0">
                <a:latin typeface="Calibri"/>
                <a:ea typeface="Calibri"/>
                <a:cs typeface="Calibri"/>
              </a:rPr>
              <a:t> </a:t>
            </a:r>
            <a:r>
              <a:rPr lang="en-US" baseline="0" dirty="0" smtClean="0">
                <a:latin typeface="Calibri"/>
                <a:ea typeface="Calibri"/>
                <a:cs typeface="Calibri"/>
              </a:rPr>
              <a:t>: </a:t>
            </a:r>
            <a:r>
              <a:rPr lang="en-US" dirty="0" err="1" smtClean="0">
                <a:latin typeface="Calibri"/>
                <a:ea typeface="Calibri"/>
                <a:cs typeface="Calibri"/>
              </a:rPr>
              <a:t>oreillons</a:t>
            </a:r>
            <a:r>
              <a:rPr lang="en-US" dirty="0">
                <a:latin typeface="Calibri"/>
                <a:ea typeface="Calibri"/>
                <a:cs typeface="Calibri"/>
              </a:rPr>
              <a:t>, </a:t>
            </a:r>
            <a:r>
              <a:rPr lang="en-US" dirty="0" err="1" smtClean="0">
                <a:latin typeface="Calibri"/>
                <a:ea typeface="Calibri"/>
                <a:cs typeface="Calibri"/>
              </a:rPr>
              <a:t>rubéole</a:t>
            </a:r>
            <a:endParaRPr lang="en-US" dirty="0">
              <a:latin typeface="Calibri"/>
              <a:ea typeface="Calibri"/>
              <a:cs typeface="Calibri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635829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3e13d9a7e_0_79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8950" y="735013"/>
            <a:ext cx="6513513" cy="3665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3e13d9a7e_0_7910:notes"/>
          <p:cNvSpPr txBox="1">
            <a:spLocks noGrp="1"/>
          </p:cNvSpPr>
          <p:nvPr>
            <p:ph type="body" idx="1"/>
          </p:nvPr>
        </p:nvSpPr>
        <p:spPr>
          <a:xfrm>
            <a:off x="749132" y="4642914"/>
            <a:ext cx="5993045" cy="4398550"/>
          </a:xfrm>
          <a:prstGeom prst="rect">
            <a:avLst/>
          </a:prstGeom>
        </p:spPr>
        <p:txBody>
          <a:bodyPr spcFirstLastPara="1" wrap="square" lIns="98636" tIns="98636" rIns="98636" bIns="98636" anchor="t" anchorCtr="0">
            <a:noAutofit/>
          </a:bodyPr>
          <a:lstStyle/>
          <a:p>
            <a:r>
              <a:rPr lang="en-US" dirty="0" err="1" smtClean="0">
                <a:latin typeface="Calibri"/>
                <a:ea typeface="Calibri"/>
                <a:cs typeface="Calibri"/>
              </a:rPr>
              <a:t>Enfin</a:t>
            </a:r>
            <a:r>
              <a:rPr lang="en-US" dirty="0" smtClean="0">
                <a:latin typeface="Calibri"/>
                <a:ea typeface="Calibri"/>
                <a:cs typeface="Calibri"/>
              </a:rPr>
              <a:t>,</a:t>
            </a:r>
            <a:r>
              <a:rPr lang="en-US" baseline="0" dirty="0" smtClean="0">
                <a:latin typeface="Calibri"/>
                <a:ea typeface="Calibri"/>
                <a:cs typeface="Calibri"/>
              </a:rPr>
              <a:t> la transmission </a:t>
            </a:r>
            <a:r>
              <a:rPr lang="en-US" baseline="0" dirty="0" err="1" smtClean="0">
                <a:latin typeface="Calibri"/>
                <a:ea typeface="Calibri"/>
                <a:cs typeface="Calibri"/>
              </a:rPr>
              <a:t>aérienne</a:t>
            </a:r>
            <a:r>
              <a:rPr lang="en-US" baseline="0" dirty="0" smtClean="0">
                <a:latin typeface="Calibri"/>
                <a:ea typeface="Calibri"/>
                <a:cs typeface="Calibri"/>
              </a:rPr>
              <a:t> se fait via les </a:t>
            </a:r>
            <a:r>
              <a:rPr lang="en-US" baseline="0" dirty="0" err="1" smtClean="0">
                <a:latin typeface="Calibri"/>
                <a:ea typeface="Calibri"/>
                <a:cs typeface="Calibri"/>
              </a:rPr>
              <a:t>aérosols</a:t>
            </a:r>
            <a:r>
              <a:rPr lang="en-US" baseline="0" dirty="0" smtClean="0">
                <a:latin typeface="Calibri"/>
                <a:ea typeface="Calibri"/>
                <a:cs typeface="Calibri"/>
              </a:rPr>
              <a:t>. Le</a:t>
            </a:r>
            <a:r>
              <a:rPr lang="en-US" dirty="0" smtClean="0">
                <a:latin typeface="Calibri"/>
                <a:ea typeface="Calibri"/>
                <a:cs typeface="Calibri"/>
              </a:rPr>
              <a:t>s </a:t>
            </a:r>
            <a:r>
              <a:rPr lang="en-US" dirty="0" err="1">
                <a:latin typeface="Calibri"/>
                <a:ea typeface="Calibri"/>
                <a:cs typeface="Calibri"/>
              </a:rPr>
              <a:t>aérosols</a:t>
            </a:r>
            <a:r>
              <a:rPr lang="en-US" dirty="0">
                <a:latin typeface="Calibri"/>
                <a:ea typeface="Calibri"/>
                <a:cs typeface="Calibri"/>
              </a:rPr>
              <a:t>, </a:t>
            </a:r>
            <a:r>
              <a:rPr lang="en-US" dirty="0" err="1">
                <a:latin typeface="Calibri"/>
                <a:ea typeface="Calibri"/>
                <a:cs typeface="Calibri"/>
              </a:rPr>
              <a:t>ce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sont</a:t>
            </a:r>
            <a:r>
              <a:rPr lang="en-US" dirty="0">
                <a:latin typeface="Calibri"/>
                <a:ea typeface="Calibri"/>
                <a:cs typeface="Calibri"/>
              </a:rPr>
              <a:t> de </a:t>
            </a:r>
            <a:r>
              <a:rPr lang="en-US" dirty="0" err="1">
                <a:latin typeface="Calibri"/>
                <a:ea typeface="Calibri"/>
                <a:cs typeface="Calibri"/>
              </a:rPr>
              <a:t>toutes</a:t>
            </a:r>
            <a:r>
              <a:rPr lang="en-US" dirty="0">
                <a:latin typeface="Calibri"/>
                <a:ea typeface="Calibri"/>
                <a:cs typeface="Calibri"/>
              </a:rPr>
              <a:t> petites </a:t>
            </a:r>
            <a:r>
              <a:rPr lang="en-US" dirty="0" err="1">
                <a:latin typeface="Calibri"/>
                <a:ea typeface="Calibri"/>
                <a:cs typeface="Calibri"/>
              </a:rPr>
              <a:t>particules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respiratoires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en</a:t>
            </a:r>
            <a:r>
              <a:rPr lang="en-US" dirty="0">
                <a:latin typeface="Calibri"/>
                <a:ea typeface="Calibri"/>
                <a:cs typeface="Calibri"/>
              </a:rPr>
              <a:t> suspension dans </a:t>
            </a:r>
            <a:r>
              <a:rPr lang="en-US" dirty="0" err="1">
                <a:latin typeface="Calibri"/>
                <a:ea typeface="Calibri"/>
                <a:cs typeface="Calibri"/>
              </a:rPr>
              <a:t>l’air</a:t>
            </a:r>
            <a:r>
              <a:rPr lang="en-US" dirty="0">
                <a:latin typeface="Calibri"/>
                <a:ea typeface="Calibri"/>
                <a:cs typeface="Calibri"/>
              </a:rPr>
              <a:t>, qui </a:t>
            </a:r>
            <a:r>
              <a:rPr lang="en-US" dirty="0" err="1">
                <a:latin typeface="Calibri"/>
                <a:ea typeface="Calibri"/>
                <a:cs typeface="Calibri"/>
              </a:rPr>
              <a:t>peuvent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contenir</a:t>
            </a:r>
            <a:r>
              <a:rPr lang="en-US" dirty="0">
                <a:latin typeface="Calibri"/>
                <a:ea typeface="Calibri"/>
                <a:cs typeface="Calibri"/>
              </a:rPr>
              <a:t> des micro-</a:t>
            </a:r>
            <a:r>
              <a:rPr lang="en-US" dirty="0" err="1">
                <a:latin typeface="Calibri"/>
                <a:ea typeface="Calibri"/>
                <a:cs typeface="Calibri"/>
              </a:rPr>
              <a:t>organismes</a:t>
            </a:r>
            <a:r>
              <a:rPr lang="en-US" dirty="0">
                <a:latin typeface="Calibri"/>
                <a:ea typeface="Calibri"/>
                <a:cs typeface="Calibri"/>
              </a:rPr>
              <a:t>. </a:t>
            </a:r>
            <a:endParaRPr lang="fr-FR" dirty="0"/>
          </a:p>
          <a:p>
            <a:r>
              <a:rPr lang="en-US" dirty="0">
                <a:latin typeface="Calibri"/>
                <a:ea typeface="Calibri"/>
                <a:cs typeface="Calibri"/>
              </a:rPr>
              <a:t>Les </a:t>
            </a:r>
            <a:r>
              <a:rPr lang="en-US" dirty="0" err="1">
                <a:latin typeface="Calibri"/>
                <a:ea typeface="Calibri"/>
                <a:cs typeface="Calibri"/>
              </a:rPr>
              <a:t>aérosols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peuvent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rester</a:t>
            </a:r>
            <a:r>
              <a:rPr lang="en-US" dirty="0">
                <a:latin typeface="Calibri"/>
                <a:ea typeface="Calibri"/>
                <a:cs typeface="Calibri"/>
              </a:rPr>
              <a:t> dans </a:t>
            </a:r>
            <a:r>
              <a:rPr lang="en-US" dirty="0" err="1">
                <a:latin typeface="Calibri"/>
                <a:ea typeface="Calibri"/>
                <a:cs typeface="Calibri"/>
              </a:rPr>
              <a:t>l’air</a:t>
            </a:r>
            <a:r>
              <a:rPr lang="en-US" dirty="0">
                <a:latin typeface="Calibri"/>
                <a:ea typeface="Calibri"/>
                <a:cs typeface="Calibri"/>
              </a:rPr>
              <a:t> pendant </a:t>
            </a:r>
            <a:r>
              <a:rPr lang="en-US" dirty="0" err="1">
                <a:latin typeface="Calibri"/>
                <a:ea typeface="Calibri"/>
                <a:cs typeface="Calibri"/>
              </a:rPr>
              <a:t>plusieurs</a:t>
            </a:r>
            <a:r>
              <a:rPr lang="en-US" dirty="0">
                <a:latin typeface="Calibri"/>
                <a:ea typeface="Calibri"/>
                <a:cs typeface="Calibri"/>
              </a:rPr>
              <a:t> minutes, surtout dans les salles mal </a:t>
            </a:r>
            <a:r>
              <a:rPr lang="en-US" dirty="0" err="1">
                <a:latin typeface="Calibri"/>
                <a:ea typeface="Calibri"/>
                <a:cs typeface="Calibri"/>
              </a:rPr>
              <a:t>ventilées</a:t>
            </a:r>
            <a:r>
              <a:rPr lang="en-US" dirty="0">
                <a:latin typeface="Calibri"/>
                <a:ea typeface="Calibri"/>
                <a:cs typeface="Calibri"/>
              </a:rPr>
              <a:t>, et se </a:t>
            </a:r>
            <a:r>
              <a:rPr lang="en-US" dirty="0" err="1">
                <a:latin typeface="Calibri"/>
                <a:ea typeface="Calibri"/>
                <a:cs typeface="Calibri"/>
              </a:rPr>
              <a:t>déplacer</a:t>
            </a:r>
            <a:r>
              <a:rPr lang="en-US" dirty="0">
                <a:latin typeface="Calibri"/>
                <a:ea typeface="Calibri"/>
                <a:cs typeface="Calibri"/>
              </a:rPr>
              <a:t> sur </a:t>
            </a:r>
            <a:r>
              <a:rPr lang="en-US" dirty="0" err="1">
                <a:latin typeface="Calibri"/>
                <a:ea typeface="Calibri"/>
                <a:cs typeface="Calibri"/>
              </a:rPr>
              <a:t>une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certaine</a:t>
            </a:r>
            <a:r>
              <a:rPr lang="en-US" dirty="0">
                <a:latin typeface="Calibri"/>
                <a:ea typeface="Calibri"/>
                <a:cs typeface="Calibri"/>
              </a:rPr>
              <a:t> distance.</a:t>
            </a:r>
            <a:endParaRPr lang="fr-FR" dirty="0">
              <a:latin typeface="Calibri"/>
              <a:ea typeface="Calibri"/>
              <a:cs typeface="Calibri"/>
            </a:endParaRPr>
          </a:p>
          <a:p>
            <a:endParaRPr lang="en-US" dirty="0">
              <a:latin typeface="Calibri"/>
              <a:ea typeface="Calibri"/>
              <a:cs typeface="Calibri"/>
            </a:endParaRPr>
          </a:p>
          <a:p>
            <a:r>
              <a:rPr lang="en-US" dirty="0" err="1">
                <a:latin typeface="Calibri"/>
                <a:ea typeface="Calibri"/>
                <a:cs typeface="Calibri"/>
              </a:rPr>
              <a:t>Ils</a:t>
            </a:r>
            <a:r>
              <a:rPr lang="en-US" dirty="0">
                <a:latin typeface="Calibri"/>
                <a:ea typeface="Calibri"/>
                <a:cs typeface="Calibri"/>
              </a:rPr>
              <a:t> se </a:t>
            </a:r>
            <a:r>
              <a:rPr lang="en-US" dirty="0" err="1">
                <a:latin typeface="Calibri"/>
                <a:ea typeface="Calibri"/>
                <a:cs typeface="Calibri"/>
              </a:rPr>
              <a:t>produisent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naturellement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quand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une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personne</a:t>
            </a:r>
            <a:r>
              <a:rPr lang="en-US" dirty="0">
                <a:latin typeface="Calibri"/>
                <a:ea typeface="Calibri"/>
                <a:cs typeface="Calibri"/>
              </a:rPr>
              <a:t> respire, parle, </a:t>
            </a:r>
            <a:r>
              <a:rPr lang="en-US" dirty="0" err="1">
                <a:latin typeface="Calibri"/>
                <a:ea typeface="Calibri"/>
                <a:cs typeface="Calibri"/>
              </a:rPr>
              <a:t>tousse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ou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éternue</a:t>
            </a:r>
            <a:r>
              <a:rPr lang="en-US" dirty="0">
                <a:latin typeface="Calibri"/>
                <a:ea typeface="Calibri"/>
                <a:cs typeface="Calibri"/>
              </a:rPr>
              <a:t>.</a:t>
            </a:r>
          </a:p>
          <a:p>
            <a:endParaRPr lang="en-US" dirty="0">
              <a:latin typeface="Calibri"/>
              <a:ea typeface="Calibri"/>
              <a:cs typeface="Calibri"/>
            </a:endParaRPr>
          </a:p>
          <a:p>
            <a:r>
              <a:rPr lang="en-US" dirty="0" smtClean="0">
                <a:latin typeface="Calibri"/>
                <a:ea typeface="Calibri"/>
                <a:cs typeface="Calibri"/>
              </a:rPr>
              <a:t>Maladies </a:t>
            </a:r>
            <a:r>
              <a:rPr lang="en-US" dirty="0">
                <a:latin typeface="Calibri"/>
                <a:ea typeface="Calibri"/>
                <a:cs typeface="Calibri"/>
              </a:rPr>
              <a:t>qui se </a:t>
            </a:r>
            <a:r>
              <a:rPr lang="en-US" dirty="0" err="1">
                <a:latin typeface="Calibri"/>
                <a:ea typeface="Calibri"/>
                <a:cs typeface="Calibri"/>
              </a:rPr>
              <a:t>transmettent</a:t>
            </a:r>
            <a:r>
              <a:rPr lang="en-US" dirty="0">
                <a:latin typeface="Calibri"/>
                <a:ea typeface="Calibri"/>
                <a:cs typeface="Calibri"/>
              </a:rPr>
              <a:t> par </a:t>
            </a:r>
            <a:r>
              <a:rPr lang="en-US" dirty="0" err="1">
                <a:latin typeface="Calibri"/>
                <a:ea typeface="Calibri"/>
                <a:cs typeface="Calibri"/>
              </a:rPr>
              <a:t>voie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 smtClean="0">
                <a:latin typeface="Calibri"/>
                <a:ea typeface="Calibri"/>
                <a:cs typeface="Calibri"/>
              </a:rPr>
              <a:t>aérienne</a:t>
            </a:r>
            <a:r>
              <a:rPr lang="en-US" baseline="0" dirty="0">
                <a:latin typeface="Calibri"/>
                <a:ea typeface="Calibri"/>
                <a:cs typeface="Calibri"/>
              </a:rPr>
              <a:t> </a:t>
            </a:r>
            <a:r>
              <a:rPr lang="en-US" baseline="0" dirty="0" smtClean="0">
                <a:latin typeface="Calibri"/>
                <a:ea typeface="Calibri"/>
                <a:cs typeface="Calibri"/>
              </a:rPr>
              <a:t>: </a:t>
            </a:r>
            <a:r>
              <a:rPr lang="en-US" i="1" dirty="0" err="1" smtClean="0">
                <a:latin typeface="Calibri"/>
                <a:ea typeface="Calibri"/>
                <a:cs typeface="Calibri"/>
              </a:rPr>
              <a:t>tuberculose</a:t>
            </a:r>
            <a:endParaRPr lang="en-US" i="1" dirty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539193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3e13d9a7e_0_5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8950" y="735013"/>
            <a:ext cx="6513513" cy="3665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33e13d9a7e_0_547:notes"/>
          <p:cNvSpPr txBox="1">
            <a:spLocks noGrp="1"/>
          </p:cNvSpPr>
          <p:nvPr>
            <p:ph type="body" idx="1"/>
          </p:nvPr>
        </p:nvSpPr>
        <p:spPr>
          <a:xfrm>
            <a:off x="749132" y="4642914"/>
            <a:ext cx="5993045" cy="4398550"/>
          </a:xfrm>
          <a:prstGeom prst="rect">
            <a:avLst/>
          </a:prstGeom>
        </p:spPr>
        <p:txBody>
          <a:bodyPr spcFirstLastPara="1" wrap="square" lIns="98636" tIns="98636" rIns="98636" bIns="98636" anchor="t" anchorCtr="0">
            <a:noAutofit/>
          </a:bodyPr>
          <a:lstStyle/>
          <a:p>
            <a:pPr>
              <a:buNone/>
            </a:pPr>
            <a:r>
              <a:rPr lang="fr-FR" dirty="0">
                <a:latin typeface="Calibri"/>
                <a:ea typeface="Calibri"/>
                <a:cs typeface="Calibri"/>
              </a:rPr>
              <a:t>Les précautions additionnelles sont un ensemble de mesures qui sont appliqués simultanément, selon le ou les modes de transmission connus ou possibles d'un microorganisme présumé ou identifié (INSPQ)</a:t>
            </a:r>
          </a:p>
        </p:txBody>
      </p:sp>
    </p:spTree>
    <p:extLst>
      <p:ext uri="{BB962C8B-B14F-4D97-AF65-F5344CB8AC3E}">
        <p14:creationId xmlns:p14="http://schemas.microsoft.com/office/powerpoint/2010/main" val="35017900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8950" y="735013"/>
            <a:ext cx="6513513" cy="3665537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latin typeface="Calibri"/>
                <a:ea typeface="Calibri"/>
                <a:cs typeface="Calibri"/>
              </a:rPr>
              <a:t>Nous </a:t>
            </a:r>
            <a:r>
              <a:rPr lang="en-US" dirty="0" err="1">
                <a:latin typeface="Calibri"/>
                <a:ea typeface="Calibri"/>
                <a:cs typeface="Calibri"/>
              </a:rPr>
              <a:t>allons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maintenant</a:t>
            </a:r>
            <a:r>
              <a:rPr lang="en-US" dirty="0">
                <a:latin typeface="Calibri"/>
                <a:ea typeface="Calibri"/>
                <a:cs typeface="Calibri"/>
              </a:rPr>
              <a:t> voir ensemble les </a:t>
            </a:r>
            <a:r>
              <a:rPr lang="en-US" dirty="0" err="1">
                <a:latin typeface="Calibri"/>
                <a:ea typeface="Calibri"/>
                <a:cs typeface="Calibri"/>
              </a:rPr>
              <a:t>équipements</a:t>
            </a:r>
            <a:r>
              <a:rPr lang="en-US" dirty="0">
                <a:latin typeface="Calibri"/>
                <a:ea typeface="Calibri"/>
                <a:cs typeface="Calibri"/>
              </a:rPr>
              <a:t> de protection </a:t>
            </a:r>
            <a:r>
              <a:rPr lang="en-US" dirty="0" err="1">
                <a:latin typeface="Calibri"/>
                <a:ea typeface="Calibri"/>
                <a:cs typeface="Calibri"/>
              </a:rPr>
              <a:t>individuelle</a:t>
            </a:r>
            <a:r>
              <a:rPr lang="en-US" dirty="0">
                <a:latin typeface="Calibri"/>
                <a:ea typeface="Calibri"/>
                <a:cs typeface="Calibri"/>
              </a:rPr>
              <a:t>, </a:t>
            </a:r>
            <a:r>
              <a:rPr lang="en-US" dirty="0" err="1">
                <a:latin typeface="Calibri"/>
                <a:ea typeface="Calibri"/>
                <a:cs typeface="Calibri"/>
              </a:rPr>
              <a:t>ou</a:t>
            </a:r>
            <a:r>
              <a:rPr lang="en-US" dirty="0">
                <a:latin typeface="Calibri"/>
                <a:ea typeface="Calibri"/>
                <a:cs typeface="Calibri"/>
              </a:rPr>
              <a:t> ÉPI, à </a:t>
            </a:r>
            <a:r>
              <a:rPr lang="en-US" dirty="0" err="1">
                <a:latin typeface="Calibri"/>
                <a:ea typeface="Calibri"/>
                <a:cs typeface="Calibri"/>
              </a:rPr>
              <a:t>utiliser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selon</a:t>
            </a:r>
            <a:r>
              <a:rPr lang="en-US" dirty="0">
                <a:latin typeface="Calibri"/>
                <a:ea typeface="Calibri"/>
                <a:cs typeface="Calibri"/>
              </a:rPr>
              <a:t> le mode de transmission.</a:t>
            </a:r>
            <a:endParaRPr lang="en-US" dirty="0"/>
          </a:p>
          <a:p>
            <a:pPr>
              <a:buNone/>
            </a:pPr>
            <a:r>
              <a:rPr lang="en-US" dirty="0">
                <a:latin typeface="Calibri"/>
                <a:ea typeface="Calibri"/>
                <a:cs typeface="Calibri"/>
              </a:rPr>
              <a:t>Quel </a:t>
            </a:r>
            <a:r>
              <a:rPr lang="en-US" dirty="0" err="1">
                <a:latin typeface="Calibri"/>
                <a:ea typeface="Calibri"/>
                <a:cs typeface="Calibri"/>
              </a:rPr>
              <a:t>équipement</a:t>
            </a:r>
            <a:r>
              <a:rPr lang="en-US" dirty="0">
                <a:latin typeface="Calibri"/>
                <a:ea typeface="Calibri"/>
                <a:cs typeface="Calibri"/>
              </a:rPr>
              <a:t> doit-on </a:t>
            </a:r>
            <a:r>
              <a:rPr lang="en-US" dirty="0" err="1">
                <a:latin typeface="Calibri"/>
                <a:ea typeface="Calibri"/>
                <a:cs typeface="Calibri"/>
              </a:rPr>
              <a:t>utiliser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contre</a:t>
            </a:r>
            <a:r>
              <a:rPr lang="en-US" dirty="0">
                <a:latin typeface="Calibri"/>
                <a:ea typeface="Calibri"/>
                <a:cs typeface="Calibri"/>
              </a:rPr>
              <a:t> la transmission par </a:t>
            </a:r>
            <a:r>
              <a:rPr lang="en-US" b="1" dirty="0">
                <a:latin typeface="Calibri"/>
                <a:ea typeface="Calibri"/>
                <a:cs typeface="Calibri"/>
              </a:rPr>
              <a:t>contact</a:t>
            </a:r>
            <a:r>
              <a:rPr lang="en-US" dirty="0">
                <a:latin typeface="Calibri"/>
                <a:ea typeface="Calibri"/>
                <a:cs typeface="Calibri"/>
              </a:rPr>
              <a:t> ? </a:t>
            </a:r>
            <a:r>
              <a:rPr lang="en-US" i="1" dirty="0">
                <a:latin typeface="Calibri"/>
                <a:ea typeface="Calibri"/>
                <a:cs typeface="Calibri"/>
              </a:rPr>
              <a:t>(</a:t>
            </a:r>
            <a:r>
              <a:rPr lang="en-US" i="1" dirty="0" err="1">
                <a:latin typeface="Calibri"/>
                <a:ea typeface="Calibri"/>
                <a:cs typeface="Calibri"/>
              </a:rPr>
              <a:t>Réponse</a:t>
            </a:r>
            <a:r>
              <a:rPr lang="en-US" i="1" dirty="0">
                <a:latin typeface="Calibri"/>
                <a:ea typeface="Calibri"/>
                <a:cs typeface="Calibri"/>
              </a:rPr>
              <a:t> : Jacquette et </a:t>
            </a:r>
            <a:r>
              <a:rPr lang="en-US" i="1" dirty="0" err="1">
                <a:latin typeface="Calibri"/>
                <a:ea typeface="Calibri"/>
                <a:cs typeface="Calibri"/>
              </a:rPr>
              <a:t>gants</a:t>
            </a:r>
            <a:r>
              <a:rPr lang="en-US" i="1" dirty="0">
                <a:latin typeface="Calibri"/>
                <a:ea typeface="Calibri"/>
                <a:cs typeface="Calibri"/>
              </a:rPr>
              <a:t>)</a:t>
            </a:r>
          </a:p>
          <a:p>
            <a:pPr>
              <a:buNone/>
            </a:pPr>
            <a:r>
              <a:rPr lang="en-US" dirty="0">
                <a:latin typeface="Calibri"/>
                <a:ea typeface="Calibri"/>
                <a:cs typeface="Calibri"/>
              </a:rPr>
              <a:t>Quel </a:t>
            </a:r>
            <a:r>
              <a:rPr lang="en-US" dirty="0" err="1">
                <a:latin typeface="Calibri"/>
                <a:ea typeface="Calibri"/>
                <a:cs typeface="Calibri"/>
              </a:rPr>
              <a:t>équipement</a:t>
            </a:r>
            <a:r>
              <a:rPr lang="en-US" dirty="0">
                <a:latin typeface="Calibri"/>
                <a:ea typeface="Calibri"/>
                <a:cs typeface="Calibri"/>
              </a:rPr>
              <a:t> doit-on porter </a:t>
            </a:r>
            <a:r>
              <a:rPr lang="en-US" dirty="0" err="1">
                <a:latin typeface="Calibri"/>
                <a:ea typeface="Calibri"/>
                <a:cs typeface="Calibri"/>
              </a:rPr>
              <a:t>contre</a:t>
            </a:r>
            <a:r>
              <a:rPr lang="en-US" dirty="0">
                <a:latin typeface="Calibri"/>
                <a:ea typeface="Calibri"/>
                <a:cs typeface="Calibri"/>
              </a:rPr>
              <a:t> la transmission par </a:t>
            </a:r>
            <a:r>
              <a:rPr lang="en-US" b="1" dirty="0" err="1">
                <a:latin typeface="Calibri"/>
                <a:ea typeface="Calibri"/>
                <a:cs typeface="Calibri"/>
              </a:rPr>
              <a:t>gouttelettes</a:t>
            </a:r>
            <a:r>
              <a:rPr lang="en-US" b="1" dirty="0">
                <a:latin typeface="Calibri"/>
                <a:ea typeface="Calibri"/>
                <a:cs typeface="Calibri"/>
              </a:rPr>
              <a:t> </a:t>
            </a:r>
            <a:r>
              <a:rPr lang="en-US" dirty="0">
                <a:latin typeface="Calibri"/>
                <a:ea typeface="Calibri"/>
                <a:cs typeface="Calibri"/>
              </a:rPr>
              <a:t>? (</a:t>
            </a:r>
            <a:r>
              <a:rPr lang="en-US" i="1" dirty="0" err="1">
                <a:latin typeface="Calibri"/>
                <a:ea typeface="Calibri"/>
                <a:cs typeface="Calibri"/>
              </a:rPr>
              <a:t>Réponse</a:t>
            </a:r>
            <a:r>
              <a:rPr lang="en-US" i="1" dirty="0">
                <a:latin typeface="Calibri"/>
                <a:ea typeface="Calibri"/>
                <a:cs typeface="Calibri"/>
              </a:rPr>
              <a:t> : masque de </a:t>
            </a:r>
            <a:r>
              <a:rPr lang="en-US" i="1" dirty="0" err="1">
                <a:latin typeface="Calibri"/>
                <a:ea typeface="Calibri"/>
                <a:cs typeface="Calibri"/>
              </a:rPr>
              <a:t>procédure</a:t>
            </a:r>
            <a:r>
              <a:rPr lang="en-US" i="1" dirty="0">
                <a:latin typeface="Calibri"/>
                <a:ea typeface="Calibri"/>
                <a:cs typeface="Calibri"/>
              </a:rPr>
              <a:t>)</a:t>
            </a:r>
          </a:p>
          <a:p>
            <a:pPr>
              <a:buNone/>
            </a:pPr>
            <a:r>
              <a:rPr lang="en-US" dirty="0">
                <a:latin typeface="Calibri"/>
                <a:ea typeface="Calibri"/>
                <a:cs typeface="Calibri"/>
              </a:rPr>
              <a:t>Et </a:t>
            </a:r>
            <a:r>
              <a:rPr lang="en-US" dirty="0" err="1">
                <a:latin typeface="Calibri"/>
                <a:ea typeface="Calibri"/>
                <a:cs typeface="Calibri"/>
              </a:rPr>
              <a:t>finalement</a:t>
            </a:r>
            <a:r>
              <a:rPr lang="en-US" dirty="0">
                <a:latin typeface="Calibri"/>
                <a:ea typeface="Calibri"/>
                <a:cs typeface="Calibri"/>
              </a:rPr>
              <a:t>, </a:t>
            </a:r>
            <a:r>
              <a:rPr lang="en-US" dirty="0" err="1">
                <a:latin typeface="Calibri"/>
                <a:ea typeface="Calibri"/>
                <a:cs typeface="Calibri"/>
              </a:rPr>
              <a:t>quel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équipement</a:t>
            </a:r>
            <a:r>
              <a:rPr lang="en-US" dirty="0">
                <a:latin typeface="Calibri"/>
                <a:ea typeface="Calibri"/>
                <a:cs typeface="Calibri"/>
              </a:rPr>
              <a:t> est </a:t>
            </a:r>
            <a:r>
              <a:rPr lang="en-US" dirty="0" err="1">
                <a:latin typeface="Calibri"/>
                <a:ea typeface="Calibri"/>
                <a:cs typeface="Calibri"/>
              </a:rPr>
              <a:t>nécessaire</a:t>
            </a:r>
            <a:r>
              <a:rPr lang="en-US" dirty="0">
                <a:latin typeface="Calibri"/>
                <a:ea typeface="Calibri"/>
                <a:cs typeface="Calibri"/>
              </a:rPr>
              <a:t> pour la transmission par </a:t>
            </a:r>
            <a:r>
              <a:rPr lang="en-US" dirty="0" err="1">
                <a:latin typeface="Calibri"/>
                <a:ea typeface="Calibri"/>
                <a:cs typeface="Calibri"/>
              </a:rPr>
              <a:t>voie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b="1" dirty="0" err="1">
                <a:latin typeface="Calibri"/>
                <a:ea typeface="Calibri"/>
                <a:cs typeface="Calibri"/>
              </a:rPr>
              <a:t>aérienne</a:t>
            </a:r>
            <a:r>
              <a:rPr lang="en-US" dirty="0">
                <a:latin typeface="Calibri"/>
                <a:ea typeface="Calibri"/>
                <a:cs typeface="Calibri"/>
              </a:rPr>
              <a:t> ? </a:t>
            </a:r>
            <a:r>
              <a:rPr lang="en-US" i="1" dirty="0">
                <a:latin typeface="Calibri"/>
                <a:ea typeface="Calibri"/>
                <a:cs typeface="Calibri"/>
              </a:rPr>
              <a:t>(</a:t>
            </a:r>
            <a:r>
              <a:rPr lang="en-US" i="1" dirty="0" err="1">
                <a:latin typeface="Calibri"/>
                <a:ea typeface="Calibri"/>
                <a:cs typeface="Calibri"/>
              </a:rPr>
              <a:t>Réponse</a:t>
            </a:r>
            <a:r>
              <a:rPr lang="en-US" i="1" dirty="0">
                <a:latin typeface="Calibri"/>
                <a:ea typeface="Calibri"/>
                <a:cs typeface="Calibri"/>
              </a:rPr>
              <a:t> : Masque de type N95)</a:t>
            </a:r>
          </a:p>
          <a:p>
            <a:pPr>
              <a:buNone/>
            </a:pPr>
            <a:endParaRPr lang="en-US" i="1" dirty="0">
              <a:latin typeface="Calibri"/>
              <a:ea typeface="Calibri"/>
              <a:cs typeface="Calibri"/>
            </a:endParaRPr>
          </a:p>
          <a:p>
            <a:pPr>
              <a:buNone/>
            </a:pPr>
            <a:r>
              <a:rPr lang="en-US" dirty="0">
                <a:latin typeface="Calibri"/>
                <a:ea typeface="Calibri"/>
                <a:cs typeface="Calibri"/>
              </a:rPr>
              <a:t>Dans </a:t>
            </a:r>
            <a:r>
              <a:rPr lang="en-US" dirty="0" err="1">
                <a:latin typeface="Calibri"/>
                <a:ea typeface="Calibri"/>
                <a:cs typeface="Calibri"/>
              </a:rPr>
              <a:t>certaines</a:t>
            </a:r>
            <a:r>
              <a:rPr lang="en-US" dirty="0">
                <a:latin typeface="Calibri"/>
                <a:ea typeface="Calibri"/>
                <a:cs typeface="Calibri"/>
              </a:rPr>
              <a:t> situations, </a:t>
            </a:r>
            <a:r>
              <a:rPr lang="en-US" dirty="0" err="1">
                <a:latin typeface="Calibri"/>
                <a:ea typeface="Calibri"/>
                <a:cs typeface="Calibri"/>
              </a:rPr>
              <a:t>l'utilisation</a:t>
            </a:r>
            <a:r>
              <a:rPr lang="en-US" dirty="0">
                <a:latin typeface="Calibri"/>
                <a:ea typeface="Calibri"/>
                <a:cs typeface="Calibri"/>
              </a:rPr>
              <a:t> de la </a:t>
            </a:r>
            <a:r>
              <a:rPr lang="en-US" dirty="0" err="1">
                <a:latin typeface="Calibri"/>
                <a:ea typeface="Calibri"/>
                <a:cs typeface="Calibri"/>
              </a:rPr>
              <a:t>visière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ou</a:t>
            </a:r>
            <a:r>
              <a:rPr lang="en-US" dirty="0">
                <a:latin typeface="Calibri"/>
                <a:ea typeface="Calibri"/>
                <a:cs typeface="Calibri"/>
              </a:rPr>
              <a:t> des lunettes </a:t>
            </a:r>
            <a:r>
              <a:rPr lang="en-US" dirty="0" err="1">
                <a:latin typeface="Calibri"/>
                <a:ea typeface="Calibri"/>
                <a:cs typeface="Calibri"/>
              </a:rPr>
              <a:t>peut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être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requis</a:t>
            </a:r>
            <a:r>
              <a:rPr lang="en-US" dirty="0">
                <a:latin typeface="Calibri"/>
                <a:ea typeface="Calibri"/>
                <a:cs typeface="Calibri"/>
              </a:rPr>
              <a:t> (par </a:t>
            </a:r>
            <a:r>
              <a:rPr lang="en-US" dirty="0" err="1">
                <a:latin typeface="Calibri"/>
                <a:ea typeface="Calibri"/>
                <a:cs typeface="Calibri"/>
              </a:rPr>
              <a:t>exemple</a:t>
            </a:r>
            <a:r>
              <a:rPr lang="en-US" dirty="0">
                <a:latin typeface="Calibri"/>
                <a:ea typeface="Calibri"/>
                <a:cs typeface="Calibri"/>
              </a:rPr>
              <a:t>: </a:t>
            </a:r>
            <a:r>
              <a:rPr lang="en-US" dirty="0" err="1">
                <a:latin typeface="Calibri"/>
                <a:ea typeface="Calibri"/>
                <a:cs typeface="Calibri"/>
              </a:rPr>
              <a:t>risque</a:t>
            </a:r>
            <a:r>
              <a:rPr lang="en-US" dirty="0">
                <a:latin typeface="Calibri"/>
                <a:ea typeface="Calibri"/>
                <a:cs typeface="Calibri"/>
              </a:rPr>
              <a:t> des </a:t>
            </a:r>
            <a:r>
              <a:rPr lang="en-US" dirty="0" err="1">
                <a:latin typeface="Calibri"/>
                <a:ea typeface="Calibri"/>
                <a:cs typeface="Calibri"/>
              </a:rPr>
              <a:t>éclaboussures</a:t>
            </a:r>
            <a:r>
              <a:rPr lang="en-US" dirty="0">
                <a:latin typeface="Calibri"/>
                <a:ea typeface="Calibri"/>
                <a:cs typeface="Calibri"/>
              </a:rPr>
              <a:t> pour les </a:t>
            </a:r>
            <a:r>
              <a:rPr lang="en-US" dirty="0" err="1">
                <a:latin typeface="Calibri"/>
                <a:ea typeface="Calibri"/>
                <a:cs typeface="Calibri"/>
              </a:rPr>
              <a:t>usagers</a:t>
            </a:r>
            <a:r>
              <a:rPr lang="en-US" dirty="0">
                <a:latin typeface="Calibri"/>
                <a:ea typeface="Calibri"/>
                <a:cs typeface="Calibri"/>
              </a:rPr>
              <a:t> avec </a:t>
            </a:r>
            <a:r>
              <a:rPr lang="en-US" dirty="0" err="1">
                <a:latin typeface="Calibri"/>
                <a:ea typeface="Calibri"/>
                <a:cs typeface="Calibri"/>
              </a:rPr>
              <a:t>ou</a:t>
            </a:r>
            <a:r>
              <a:rPr lang="en-US" dirty="0">
                <a:latin typeface="Calibri"/>
                <a:ea typeface="Calibri"/>
                <a:cs typeface="Calibri"/>
              </a:rPr>
              <a:t> sans </a:t>
            </a:r>
            <a:r>
              <a:rPr lang="en-US" dirty="0" err="1">
                <a:latin typeface="Calibri"/>
                <a:ea typeface="Calibri"/>
                <a:cs typeface="Calibri"/>
              </a:rPr>
              <a:t>précautions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additionnelles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ou</a:t>
            </a:r>
            <a:r>
              <a:rPr lang="en-US" dirty="0">
                <a:latin typeface="Calibri"/>
                <a:ea typeface="Calibri"/>
                <a:cs typeface="Calibri"/>
              </a:rPr>
              <a:t> pour </a:t>
            </a:r>
            <a:r>
              <a:rPr lang="en-US" dirty="0" err="1">
                <a:latin typeface="Calibri"/>
                <a:ea typeface="Calibri"/>
                <a:cs typeface="Calibri"/>
              </a:rPr>
              <a:t>certaines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précautions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additionnelles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comme</a:t>
            </a:r>
            <a:r>
              <a:rPr lang="en-US" dirty="0">
                <a:latin typeface="Calibri"/>
                <a:ea typeface="Calibri"/>
                <a:cs typeface="Calibri"/>
              </a:rPr>
              <a:t> la COVID, TB) </a:t>
            </a:r>
          </a:p>
          <a:p>
            <a:pPr>
              <a:buNone/>
            </a:pPr>
            <a:endParaRPr lang="en-US" dirty="0">
              <a:latin typeface="Calibri"/>
              <a:ea typeface="Calibri"/>
              <a:cs typeface="Calibri"/>
            </a:endParaRPr>
          </a:p>
          <a:p>
            <a:pPr>
              <a:buNone/>
            </a:pPr>
            <a:endParaRPr lang="fr-CA" dirty="0">
              <a:solidFill>
                <a:srgbClr val="4444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1026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7">
          <a:extLst>
            <a:ext uri="{FF2B5EF4-FFF2-40B4-BE49-F238E27FC236}">
              <a16:creationId xmlns:a16="http://schemas.microsoft.com/office/drawing/2014/main" id="{C2E61D68-D60B-5DFE-C597-08F7093AF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33e13d9a7e_0_410:notes">
            <a:extLst>
              <a:ext uri="{FF2B5EF4-FFF2-40B4-BE49-F238E27FC236}">
                <a16:creationId xmlns:a16="http://schemas.microsoft.com/office/drawing/2014/main" id="{3CE77940-96E3-0FC0-C30A-A240AEC26AD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88950" y="735013"/>
            <a:ext cx="6513513" cy="3665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9" name="Google Shape;559;g33e13d9a7e_0_410:notes">
            <a:extLst>
              <a:ext uri="{FF2B5EF4-FFF2-40B4-BE49-F238E27FC236}">
                <a16:creationId xmlns:a16="http://schemas.microsoft.com/office/drawing/2014/main" id="{1E5B879A-A5D8-5B14-0CA4-BD3EAF8F4CB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49132" y="4642914"/>
            <a:ext cx="5993045" cy="4398550"/>
          </a:xfrm>
          <a:prstGeom prst="rect">
            <a:avLst/>
          </a:prstGeom>
        </p:spPr>
        <p:txBody>
          <a:bodyPr spcFirstLastPara="1" wrap="square" lIns="98636" tIns="98636" rIns="98636" bIns="98636" anchor="t" anchorCtr="0">
            <a:noAutofit/>
          </a:bodyPr>
          <a:lstStyle/>
          <a:p>
            <a:r>
              <a:rPr lang="fr-FR" dirty="0"/>
              <a:t>Voici un aide-mémoire de précautions </a:t>
            </a:r>
            <a:r>
              <a:rPr lang="fr-FR" dirty="0" smtClean="0"/>
              <a:t>additionnelles</a:t>
            </a:r>
            <a:r>
              <a:rPr lang="fr-FR" baseline="0" dirty="0" smtClean="0"/>
              <a:t> que </a:t>
            </a:r>
            <a:r>
              <a:rPr lang="fr-FR" dirty="0" smtClean="0"/>
              <a:t>vous </a:t>
            </a:r>
            <a:r>
              <a:rPr lang="fr-FR" dirty="0"/>
              <a:t>pouvez rencontrer dans nos </a:t>
            </a:r>
            <a:r>
              <a:rPr lang="fr-FR" dirty="0" smtClean="0"/>
              <a:t>établissements.</a:t>
            </a:r>
          </a:p>
          <a:p>
            <a:r>
              <a:rPr lang="fr-FR" dirty="0" smtClean="0"/>
              <a:t>Par exemple pour</a:t>
            </a:r>
            <a:r>
              <a:rPr lang="fr-FR" baseline="0" dirty="0" smtClean="0"/>
              <a:t> l’entérobactéries productrices de </a:t>
            </a:r>
            <a:r>
              <a:rPr lang="fr-FR" baseline="0" dirty="0" err="1" smtClean="0"/>
              <a:t>carbapénémases</a:t>
            </a:r>
            <a:r>
              <a:rPr lang="fr-FR" baseline="0" dirty="0" smtClean="0"/>
              <a:t>, il s’agit d’une transmission par contact et l’affiche associée est rose.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4579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Voici trois types d’affiches</a:t>
            </a:r>
            <a:r>
              <a:rPr lang="fr-FR" baseline="0" dirty="0" smtClean="0"/>
              <a:t> de précautions additionnelles</a:t>
            </a:r>
            <a:r>
              <a:rPr lang="fr-FR" dirty="0" smtClean="0"/>
              <a:t> que l’on</a:t>
            </a:r>
            <a:r>
              <a:rPr lang="fr-FR" baseline="0" dirty="0" smtClean="0"/>
              <a:t> peut retrouver au sein de l’IRGLM.</a:t>
            </a:r>
          </a:p>
          <a:p>
            <a:r>
              <a:rPr lang="fr-FR" baseline="0" dirty="0" smtClean="0"/>
              <a:t>Rappelons que les couleurs permettent juste de distinguer les différents agents pathogènes.</a:t>
            </a:r>
          </a:p>
          <a:p>
            <a:r>
              <a:rPr lang="fr-FR" baseline="0" dirty="0" smtClean="0"/>
              <a:t>Il est important de bien suivre les étapes indiquées sur les pancartes. On commence toujours par l’hygiène des mains.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CA004F4-F240-48F9-8AE1-486585C7F00D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85051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5465e7bc0b_1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8950" y="735013"/>
            <a:ext cx="6513513" cy="3665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0" name="Google Shape;570;g5465e7bc0b_1_49:notes"/>
          <p:cNvSpPr txBox="1">
            <a:spLocks noGrp="1"/>
          </p:cNvSpPr>
          <p:nvPr>
            <p:ph type="body" idx="1"/>
          </p:nvPr>
        </p:nvSpPr>
        <p:spPr>
          <a:xfrm>
            <a:off x="749132" y="4642914"/>
            <a:ext cx="5993045" cy="4398550"/>
          </a:xfrm>
          <a:prstGeom prst="rect">
            <a:avLst/>
          </a:prstGeom>
        </p:spPr>
        <p:txBody>
          <a:bodyPr spcFirstLastPara="1" wrap="square" lIns="98636" tIns="98636" rIns="98636" bIns="98636" anchor="t" anchorCtr="0">
            <a:noAutofit/>
          </a:bodyPr>
          <a:lstStyle/>
          <a:p>
            <a:pPr algn="just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62610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97D165-49B0-44FF-A267-367F5A6EE3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39514"/>
            <a:ext cx="9144000" cy="2128049"/>
          </a:xfrm>
        </p:spPr>
        <p:txBody>
          <a:bodyPr rtlCol="0" anchor="b"/>
          <a:lstStyle>
            <a:lvl1pPr algn="ctr">
              <a:lnSpc>
                <a:spcPct val="125000"/>
              </a:lnSpc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6B52800-74D6-4A78-AC9B-8E737A1A3B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21162"/>
            <a:ext cx="9144000" cy="882001"/>
          </a:xfrm>
          <a:solidFill>
            <a:schemeClr val="accent2">
              <a:alpha val="90000"/>
            </a:schemeClr>
          </a:solidFill>
        </p:spPr>
        <p:txBody>
          <a:bodyPr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1" kern="1200" spc="65" dirty="0">
                <a:solidFill>
                  <a:schemeClr val="accent1"/>
                </a:solidFill>
                <a:latin typeface="+mn-lt"/>
                <a:ea typeface="+mn-ea"/>
                <a:cs typeface="Arial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/>
              <a:t>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8B91F7B-C4AF-4FC6-A6BE-657DEF6D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EF5AEC0-4151-413B-B0AC-25490BB0CB5E}" type="datetime1">
              <a:rPr lang="fr-FR" noProof="0" smtClean="0"/>
              <a:t>23/10/2026</a:t>
            </a:fld>
            <a:endParaRPr lang="fr-FR" noProof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ED32F8-B0C7-4332-B0A5-BC19DD8C4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0030946-D0C7-4F78-94B0-427DAA6D5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189509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211141-A77D-4E0E-8CAF-4CD3B2799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17EFDE0-5A54-402A-B0C3-6BC0BB739C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fr-FR" noProof="0"/>
              <a:t>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A2825AD-4585-4E37-A076-3D0070C93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2CC9460-AC45-4D28-8D2A-992BD279ED0A}" type="datetime1">
              <a:rPr lang="fr-FR" noProof="0" smtClean="0"/>
              <a:t>23/10/2026</a:t>
            </a:fld>
            <a:endParaRPr lang="fr-FR" noProof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12064AD-EDC3-4B13-8CD6-49EB60099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890FD1E-16F6-49B1-A938-8CE601ED7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325465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9FA988-92AD-48D7-890A-AA0540961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AA999FA-A189-41DB-9CFC-D1356C534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24D83DC-20E7-4B71-9794-36FC33B1B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B46C2EC-951B-4188-89DD-3C234AE22C8A}" type="datetime1">
              <a:rPr lang="fr-FR" noProof="0" smtClean="0"/>
              <a:t>23/10/2026</a:t>
            </a:fld>
            <a:endParaRPr lang="fr-FR" noProof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4E7D103-1290-4592-B37C-19C9C9DBE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5955B1B-4A5C-42C7-99A5-B8217736F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933201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 6">
            <a:extLst>
              <a:ext uri="{FF2B5EF4-FFF2-40B4-BE49-F238E27FC236}">
                <a16:creationId xmlns:a16="http://schemas.microsoft.com/office/drawing/2014/main" id="{4E60EB58-EF7E-435A-8B07-B5BCF3AF1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fr-FR" noProof="0" smtClean="0"/>
              <a:t>‹N°›</a:t>
            </a:fld>
            <a:endParaRPr lang="fr-FR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F76098-6FA1-470A-BEF4-E4B0AC75E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B647ABC-6745-43B6-8A64-6E191BD65C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fr-FR" noProof="0"/>
              <a:t>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4387105-2538-4216-9A7E-445FA092F9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fr-FR" noProof="0"/>
              <a:t>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7F57DE0-C032-4FCC-9006-09C2C328A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BF895AD-A578-491A-A8E0-796FBA1CFCCA}" type="datetime1">
              <a:rPr lang="fr-FR" noProof="0" smtClean="0"/>
              <a:t>23/10/2026</a:t>
            </a:fld>
            <a:endParaRPr lang="fr-FR" noProof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0C776CB-2819-4488-9012-A6EA22079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325036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F43C73-1D0F-45F9-A7E4-E9D24EAFD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3B88E76-F6AB-4621-A9A6-20A81C5A3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A313FB9-6D6C-4F61-9E7A-76E686D06C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/>
          <a:p>
            <a:pPr lvl="0" rtl="0"/>
            <a:r>
              <a:rPr lang="fr-FR" noProof="0"/>
              <a:t>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A93A737-E48B-4909-BE04-F55B58103257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 rtl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8F9958C-DB5F-444E-ACE8-73F5E0CA67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fr-FR" noProof="0"/>
              <a:t>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1D097D1-3052-4C1F-B573-CA25FFF6C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28E5984-EE76-4972-A77C-789403698123}" type="datetime1">
              <a:rPr lang="fr-FR" noProof="0" smtClean="0"/>
              <a:t>23/10/2026</a:t>
            </a:fld>
            <a:endParaRPr lang="fr-FR" noProof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2607AC3-2220-4DDA-A22A-C404538FE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FD8DEB3-F122-4B42-9E12-F61189B87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4032769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789EF5-3FD9-4423-A9E8-B67B4E902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30D7191-31B4-440E-A4E9-F412FA558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C6921A3-122E-4A1E-A73D-70B4FCDA7E44}" type="datetime1">
              <a:rPr lang="fr-FR" noProof="0" smtClean="0"/>
              <a:t>23/10/2026</a:t>
            </a:fld>
            <a:endParaRPr lang="fr-FR" noProof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EC85CB6-0880-4BF0-8E98-291E70C71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E4A5E74-F26F-4C7A-BED1-6EE66C0B3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691903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55C546-684A-45B9-8890-66DC55DF7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93387BA-9A4F-4085-8A5D-5732F67FD2F6}" type="datetime1">
              <a:rPr lang="fr-FR" noProof="0" smtClean="0"/>
              <a:t>23/10/2026</a:t>
            </a:fld>
            <a:endParaRPr lang="fr-FR" noProof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543EBDF-D696-42F7-B962-56F5FEE12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89D77E-1675-4F9D-9113-B274CB0E8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74602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8E9C90-06AB-49B5-9970-F5791DE93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FB0071-932D-4CA0-92FB-A6E75AC855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1C8D9F5-8B70-4BDD-9CB5-BBF87CF553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989DE91-7A80-4682-9D32-2CD41DEFB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E19E735-B1DE-44EE-B499-70EBF05DD47E}" type="datetime1">
              <a:rPr lang="fr-FR" noProof="0" smtClean="0"/>
              <a:t>23/10/2026</a:t>
            </a:fld>
            <a:endParaRPr lang="fr-FR" noProof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B9E2482-2E7D-4868-95A7-4A55B40FE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F4E84CF-C3E5-4475-84C7-21CBAC064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962625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90E0AA-5363-4861-AB6B-0E4D34D74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’image 2">
            <a:extLst>
              <a:ext uri="{FF2B5EF4-FFF2-40B4-BE49-F238E27FC236}">
                <a16:creationId xmlns:a16="http://schemas.microsoft.com/office/drawing/2014/main" id="{8D44B7CE-2038-4CCA-AA8A-D03DE5FD95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79774D-36EB-4201-B1AC-922DD2E066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AD1E234-1CB2-41A0-B40D-7E7F160CB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23FDE28-C6B5-4FC2-A144-671863FE142F}" type="datetime1">
              <a:rPr lang="fr-FR" noProof="0" smtClean="0"/>
              <a:t>23/10/2026</a:t>
            </a:fld>
            <a:endParaRPr lang="fr-FR" noProof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9FD472E-6334-4051-B4D9-6361A819F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2384B9-6290-4070-B7D1-A105B27F0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367443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u horizontal de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t 2">
            <a:extLst>
              <a:ext uri="{FF2B5EF4-FFF2-40B4-BE49-F238E27FC236}">
                <a16:creationId xmlns:a16="http://schemas.microsoft.com/office/drawing/2014/main" id="{E4FD2CFF-0F3D-42BB-BBFF-903727B32640}"/>
              </a:ext>
            </a:extLst>
          </p:cNvPr>
          <p:cNvSpPr/>
          <p:nvPr userDrawn="1"/>
        </p:nvSpPr>
        <p:spPr>
          <a:xfrm>
            <a:off x="0" y="1562188"/>
            <a:ext cx="11269980" cy="2359660"/>
          </a:xfrm>
          <a:custGeom>
            <a:avLst/>
            <a:gdLst/>
            <a:ahLst/>
            <a:cxnLst/>
            <a:rect l="l" t="t" r="r" b="b"/>
            <a:pathLst>
              <a:path w="11269980" h="2359660">
                <a:moveTo>
                  <a:pt x="0" y="2359152"/>
                </a:moveTo>
                <a:lnTo>
                  <a:pt x="11269980" y="2359152"/>
                </a:lnTo>
                <a:lnTo>
                  <a:pt x="11269980" y="0"/>
                </a:lnTo>
                <a:lnTo>
                  <a:pt x="0" y="0"/>
                </a:lnTo>
                <a:lnTo>
                  <a:pt x="0" y="235915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pPr rtl="0"/>
            <a:endParaRPr lang="fr-FR" noProof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E60EB58-EF7E-435A-8B07-B5BCF3AF1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fr-FR" noProof="0" smtClean="0"/>
              <a:t>‹N°›</a:t>
            </a:fld>
            <a:endParaRPr lang="fr-FR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F76098-6FA1-470A-BEF4-E4B0AC75E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B647ABC-6745-43B6-8A64-6E191BD65C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4133087"/>
            <a:ext cx="10431780" cy="2043875"/>
          </a:xfrm>
        </p:spPr>
        <p:txBody>
          <a:bodyPr rtlCol="0"/>
          <a:lstStyle/>
          <a:p>
            <a:pPr lvl="0" rtl="0"/>
            <a:r>
              <a:rPr lang="fr-FR" noProof="0"/>
              <a:t>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7F57DE0-C032-4FCC-9006-09C2C328A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F37A775-D42D-4226-97BA-30EA171313A7}" type="datetime1">
              <a:rPr lang="fr-FR" noProof="0" smtClean="0"/>
              <a:t>23/10/2026</a:t>
            </a:fld>
            <a:endParaRPr lang="fr-FR" noProof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0C776CB-2819-4488-9012-A6EA22079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9" name="Espace réservé du contenu 3">
            <a:extLst>
              <a:ext uri="{FF2B5EF4-FFF2-40B4-BE49-F238E27FC236}">
                <a16:creationId xmlns:a16="http://schemas.microsoft.com/office/drawing/2014/main" id="{C1B0D46C-2987-401A-A0C4-CFB6F73E9D23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44296" y="1788579"/>
            <a:ext cx="10425684" cy="1906878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fr-FR" noProof="0"/>
              <a:t>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989795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’image 8">
            <a:extLst>
              <a:ext uri="{FF2B5EF4-FFF2-40B4-BE49-F238E27FC236}">
                <a16:creationId xmlns:a16="http://schemas.microsoft.com/office/drawing/2014/main" id="{37202246-9B90-4CE1-AAF1-3328E51AE0A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843DF42B-5E6A-409A-A205-0B59AE5FBD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8530301" y="1690689"/>
            <a:ext cx="3148965" cy="1922438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fr-FR" noProof="0"/>
              <a:t>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9C7A202D-9C81-48E9-AC0B-E4DDE20AE14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888689" y="1702826"/>
            <a:ext cx="3148965" cy="1922438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fr-FR" noProof="0"/>
              <a:t>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E60EB58-EF7E-435A-8B07-B5BCF3AF1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fr-FR" noProof="0" smtClean="0"/>
              <a:t>‹N°›</a:t>
            </a:fld>
            <a:endParaRPr lang="fr-FR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F76098-6FA1-470A-BEF4-E4B0AC75E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B647ABC-6745-43B6-8A64-6E191BD65C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37076" y="1702826"/>
            <a:ext cx="3148965" cy="1922438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fr-FR" noProof="0"/>
              <a:t>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7F57DE0-C032-4FCC-9006-09C2C328A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701BC0-7442-420D-9818-2E3D4A36FA8F}" type="datetime1">
              <a:rPr lang="fr-FR" noProof="0" smtClean="0"/>
              <a:t>23/10/2026</a:t>
            </a:fld>
            <a:endParaRPr lang="fr-FR" noProof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0C776CB-2819-4488-9012-A6EA22079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25" name="Espace réservé du contenu 2">
            <a:extLst>
              <a:ext uri="{FF2B5EF4-FFF2-40B4-BE49-F238E27FC236}">
                <a16:creationId xmlns:a16="http://schemas.microsoft.com/office/drawing/2014/main" id="{70506441-775A-4D93-ADE3-695C86D6699F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530301" y="3849456"/>
            <a:ext cx="3148965" cy="1922438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fr-FR" noProof="0"/>
              <a:t>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26" name="Espace réservé du contenu 2">
            <a:extLst>
              <a:ext uri="{FF2B5EF4-FFF2-40B4-BE49-F238E27FC236}">
                <a16:creationId xmlns:a16="http://schemas.microsoft.com/office/drawing/2014/main" id="{FA00A08C-FA2D-44B5-9451-63F193A3E7B3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4888689" y="3849456"/>
            <a:ext cx="3148965" cy="1922438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fr-FR" noProof="0"/>
              <a:t>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27" name="Espace réservé du contenu 2">
            <a:extLst>
              <a:ext uri="{FF2B5EF4-FFF2-40B4-BE49-F238E27FC236}">
                <a16:creationId xmlns:a16="http://schemas.microsoft.com/office/drawing/2014/main" id="{6A8F9540-8D26-4ADA-88E6-B9A742232C2D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1337076" y="3849456"/>
            <a:ext cx="3148965" cy="1922438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fr-FR" noProof="0"/>
              <a:t>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29" name="Espace réservé d’image 28">
            <a:extLst>
              <a:ext uri="{FF2B5EF4-FFF2-40B4-BE49-F238E27FC236}">
                <a16:creationId xmlns:a16="http://schemas.microsoft.com/office/drawing/2014/main" id="{3D7801BA-80A8-4F2C-90C8-155E6210A85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47634" y="1679576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30" name="Espace réservé d’image 28">
            <a:extLst>
              <a:ext uri="{FF2B5EF4-FFF2-40B4-BE49-F238E27FC236}">
                <a16:creationId xmlns:a16="http://schemas.microsoft.com/office/drawing/2014/main" id="{99C7ED62-8CE2-417B-9E03-DB47D419110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499246" y="1679576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31" name="Espace réservé d’image 28">
            <a:extLst>
              <a:ext uri="{FF2B5EF4-FFF2-40B4-BE49-F238E27FC236}">
                <a16:creationId xmlns:a16="http://schemas.microsoft.com/office/drawing/2014/main" id="{96383197-4013-4D5E-BF47-64BD2386A4D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126282" y="1679576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32" name="Espace réservé d’image 28">
            <a:extLst>
              <a:ext uri="{FF2B5EF4-FFF2-40B4-BE49-F238E27FC236}">
                <a16:creationId xmlns:a16="http://schemas.microsoft.com/office/drawing/2014/main" id="{B2568099-B430-4F70-A248-1840860FFEE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47634" y="3792079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33" name="Espace réservé d’image 28">
            <a:extLst>
              <a:ext uri="{FF2B5EF4-FFF2-40B4-BE49-F238E27FC236}">
                <a16:creationId xmlns:a16="http://schemas.microsoft.com/office/drawing/2014/main" id="{82A0F640-3653-4074-BEAA-B09FF6E0B391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99246" y="3792079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34" name="Espace réservé d’image 28">
            <a:extLst>
              <a:ext uri="{FF2B5EF4-FFF2-40B4-BE49-F238E27FC236}">
                <a16:creationId xmlns:a16="http://schemas.microsoft.com/office/drawing/2014/main" id="{1723BD4F-261F-418F-B763-09039D2CA7B6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126282" y="3792079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2667104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tro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E60EB58-EF7E-435A-8B07-B5BCF3AF1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fr-FR" noProof="0" smtClean="0"/>
              <a:t>‹N°›</a:t>
            </a:fld>
            <a:endParaRPr lang="fr-FR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F76098-6FA1-470A-BEF4-E4B0AC75E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7F57DE0-C032-4FCC-9006-09C2C328A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F4C82B4-8B3A-4E10-90A0-1A401C0F4F84}" type="datetime1">
              <a:rPr lang="fr-FR" noProof="0" smtClean="0"/>
              <a:t>23/10/2026</a:t>
            </a:fld>
            <a:endParaRPr lang="fr-FR" noProof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0C776CB-2819-4488-9012-A6EA22079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12" name="Espace réservé d’image 11">
            <a:extLst>
              <a:ext uri="{FF2B5EF4-FFF2-40B4-BE49-F238E27FC236}">
                <a16:creationId xmlns:a16="http://schemas.microsoft.com/office/drawing/2014/main" id="{B15EEB49-54F4-404C-9B31-AD488BFCB2E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72412" y="2219248"/>
            <a:ext cx="2414016" cy="2414016"/>
          </a:xfrm>
          <a:prstGeom prst="ellipse">
            <a:avLst/>
          </a:prstGeom>
          <a:noFill/>
          <a:ln w="387350">
            <a:noFill/>
          </a:ln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7" name="Espace réservé d’image 11">
            <a:extLst>
              <a:ext uri="{FF2B5EF4-FFF2-40B4-BE49-F238E27FC236}">
                <a16:creationId xmlns:a16="http://schemas.microsoft.com/office/drawing/2014/main" id="{6B2DD458-866A-421E-9AD0-B0D9E119572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05572" y="2196083"/>
            <a:ext cx="2414016" cy="2414016"/>
          </a:xfrm>
          <a:prstGeom prst="ellipse">
            <a:avLst/>
          </a:prstGeom>
          <a:noFill/>
          <a:ln w="387350">
            <a:noFill/>
          </a:ln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4" name="Espace réservé d’image 11">
            <a:extLst>
              <a:ext uri="{FF2B5EF4-FFF2-40B4-BE49-F238E27FC236}">
                <a16:creationId xmlns:a16="http://schemas.microsoft.com/office/drawing/2014/main" id="{57A4D097-9603-42DC-888D-8039CE6ADC9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587240" y="2019165"/>
            <a:ext cx="3017520" cy="3017520"/>
          </a:xfrm>
          <a:prstGeom prst="ellipse">
            <a:avLst/>
          </a:prstGeom>
          <a:noFill/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25" name="Espace réservé du texte 23">
            <a:extLst>
              <a:ext uri="{FF2B5EF4-FFF2-40B4-BE49-F238E27FC236}">
                <a16:creationId xmlns:a16="http://schemas.microsoft.com/office/drawing/2014/main" id="{B9B9E0BA-35AD-4D69-9A03-35F2509C2C2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612900" y="5033963"/>
            <a:ext cx="2700338" cy="7381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fr-FR" noProof="0"/>
              <a:t>Modifier les styles du texte du masque</a:t>
            </a:r>
          </a:p>
        </p:txBody>
      </p:sp>
      <p:sp>
        <p:nvSpPr>
          <p:cNvPr id="26" name="Espace réservé du texte 23">
            <a:extLst>
              <a:ext uri="{FF2B5EF4-FFF2-40B4-BE49-F238E27FC236}">
                <a16:creationId xmlns:a16="http://schemas.microsoft.com/office/drawing/2014/main" id="{B1CC61B3-695C-423D-8F0B-45674DC932B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745831" y="5236700"/>
            <a:ext cx="2700338" cy="7381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fr-FR" noProof="0"/>
              <a:t>Modifier les styles du texte du masque</a:t>
            </a:r>
          </a:p>
        </p:txBody>
      </p:sp>
      <p:sp>
        <p:nvSpPr>
          <p:cNvPr id="27" name="Espace réservé du texte 23">
            <a:extLst>
              <a:ext uri="{FF2B5EF4-FFF2-40B4-BE49-F238E27FC236}">
                <a16:creationId xmlns:a16="http://schemas.microsoft.com/office/drawing/2014/main" id="{B870F23E-35A1-4942-A685-641AA883066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878762" y="5033963"/>
            <a:ext cx="2700338" cy="7381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fr-FR" noProof="0"/>
              <a:t>Modifier les styles du texte du masque</a:t>
            </a:r>
          </a:p>
        </p:txBody>
      </p:sp>
      <p:sp>
        <p:nvSpPr>
          <p:cNvPr id="29" name="Espace réservé d’image 28">
            <a:extLst>
              <a:ext uri="{FF2B5EF4-FFF2-40B4-BE49-F238E27FC236}">
                <a16:creationId xmlns:a16="http://schemas.microsoft.com/office/drawing/2014/main" id="{863B8202-88BB-4ED4-B936-9D9C0B4C8D1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12192000" cy="6858000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499923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avec légend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t 3">
            <a:extLst>
              <a:ext uri="{FF2B5EF4-FFF2-40B4-BE49-F238E27FC236}">
                <a16:creationId xmlns:a16="http://schemas.microsoft.com/office/drawing/2014/main" id="{29F16048-FF4E-41B1-B3D4-0FB210A70DF2}"/>
              </a:ext>
            </a:extLst>
          </p:cNvPr>
          <p:cNvSpPr/>
          <p:nvPr userDrawn="1"/>
        </p:nvSpPr>
        <p:spPr>
          <a:xfrm>
            <a:off x="5294630" y="0"/>
            <a:ext cx="6897370" cy="6858000"/>
          </a:xfrm>
          <a:custGeom>
            <a:avLst/>
            <a:gdLst/>
            <a:ahLst/>
            <a:cxnLst/>
            <a:rect l="l" t="t" r="r" b="b"/>
            <a:pathLst>
              <a:path w="6897370" h="6858000">
                <a:moveTo>
                  <a:pt x="0" y="6858000"/>
                </a:moveTo>
                <a:lnTo>
                  <a:pt x="6896900" y="6858000"/>
                </a:lnTo>
                <a:lnTo>
                  <a:pt x="68969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pPr rtl="0"/>
            <a:endParaRPr lang="fr-FR" noProof="0"/>
          </a:p>
        </p:txBody>
      </p:sp>
      <p:sp>
        <p:nvSpPr>
          <p:cNvPr id="11" name="Ovale 10">
            <a:extLst>
              <a:ext uri="{FF2B5EF4-FFF2-40B4-BE49-F238E27FC236}">
                <a16:creationId xmlns:a16="http://schemas.microsoft.com/office/drawing/2014/main" id="{98AB8B54-69CD-4C57-8DBB-02A0E09851DD}"/>
              </a:ext>
            </a:extLst>
          </p:cNvPr>
          <p:cNvSpPr/>
          <p:nvPr userDrawn="1"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690E0AA-5363-4861-AB6B-0E4D34D74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17362"/>
            <a:ext cx="3932237" cy="1302111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79774D-36EB-4201-B1AC-922DD2E0664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294251" y="1192697"/>
            <a:ext cx="4057961" cy="1431234"/>
          </a:xfrm>
        </p:spPr>
        <p:txBody>
          <a:bodyPr rtlCol="0"/>
          <a:lstStyle>
            <a:lvl1pPr marL="0" indent="0" rtl="0">
              <a:buNone/>
              <a:defRPr sz="16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AD1E234-1CB2-41A0-B40D-7E7F160CB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606713C-6B06-4390-890B-DAA060E893A1}" type="datetime1">
              <a:rPr lang="fr-FR" noProof="0" smtClean="0"/>
              <a:t>23/10/2026</a:t>
            </a:fld>
            <a:endParaRPr lang="fr-FR" noProof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9FD472E-6334-4051-B4D9-6361A819F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2384B9-6290-4070-B7D1-A105B27F0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fr-FR" noProof="0" smtClean="0"/>
              <a:t>‹N°›</a:t>
            </a:fld>
            <a:endParaRPr lang="fr-FR" noProof="0"/>
          </a:p>
        </p:txBody>
      </p:sp>
      <p:sp>
        <p:nvSpPr>
          <p:cNvPr id="9" name="objet 2">
            <a:extLst>
              <a:ext uri="{FF2B5EF4-FFF2-40B4-BE49-F238E27FC236}">
                <a16:creationId xmlns:a16="http://schemas.microsoft.com/office/drawing/2014/main" id="{9337951D-6DB6-4713-9200-E8513CDEB6B3}"/>
              </a:ext>
            </a:extLst>
          </p:cNvPr>
          <p:cNvSpPr/>
          <p:nvPr userDrawn="1"/>
        </p:nvSpPr>
        <p:spPr>
          <a:xfrm>
            <a:off x="0" y="2430411"/>
            <a:ext cx="3625850" cy="3438525"/>
          </a:xfrm>
          <a:custGeom>
            <a:avLst/>
            <a:gdLst/>
            <a:ahLst/>
            <a:cxnLst/>
            <a:rect l="l" t="t" r="r" b="b"/>
            <a:pathLst>
              <a:path w="3625850" h="3438525">
                <a:moveTo>
                  <a:pt x="0" y="3438486"/>
                </a:moveTo>
                <a:lnTo>
                  <a:pt x="3625596" y="3438486"/>
                </a:lnTo>
                <a:lnTo>
                  <a:pt x="3625596" y="0"/>
                </a:lnTo>
                <a:lnTo>
                  <a:pt x="0" y="0"/>
                </a:lnTo>
                <a:lnTo>
                  <a:pt x="0" y="343848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pPr rtl="0"/>
            <a:endParaRPr lang="fr-FR" noProof="0"/>
          </a:p>
        </p:txBody>
      </p:sp>
      <p:sp>
        <p:nvSpPr>
          <p:cNvPr id="3" name="Espace réservé d’image 2">
            <a:extLst>
              <a:ext uri="{FF2B5EF4-FFF2-40B4-BE49-F238E27FC236}">
                <a16:creationId xmlns:a16="http://schemas.microsoft.com/office/drawing/2014/main" id="{8D44B7CE-2038-4CCA-AA8A-D03DE5FD95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781223"/>
            <a:ext cx="6040800" cy="2736901"/>
          </a:xfrm>
        </p:spPr>
        <p:txBody>
          <a:bodyPr rtlCol="0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2" name="Espace réservé d’image 28">
            <a:extLst>
              <a:ext uri="{FF2B5EF4-FFF2-40B4-BE49-F238E27FC236}">
                <a16:creationId xmlns:a16="http://schemas.microsoft.com/office/drawing/2014/main" id="{2EB2F967-97B6-4CA8-B3E7-5FF7CA2BDD8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586106" y="1188012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3" name="Espace réservé d’image 28">
            <a:extLst>
              <a:ext uri="{FF2B5EF4-FFF2-40B4-BE49-F238E27FC236}">
                <a16:creationId xmlns:a16="http://schemas.microsoft.com/office/drawing/2014/main" id="{5E78E133-FE09-456A-8463-9EFAC6ADE26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586106" y="2878015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4" name="Espace réservé du texte 3">
            <a:extLst>
              <a:ext uri="{FF2B5EF4-FFF2-40B4-BE49-F238E27FC236}">
                <a16:creationId xmlns:a16="http://schemas.microsoft.com/office/drawing/2014/main" id="{7F0C3496-EA4B-43E5-9704-968F80A8552C}"/>
              </a:ext>
            </a:extLst>
          </p:cNvPr>
          <p:cNvSpPr>
            <a:spLocks noGrp="1"/>
          </p:cNvSpPr>
          <p:nvPr>
            <p:ph type="body" sz="half" idx="23" hasCustomPrompt="1"/>
          </p:nvPr>
        </p:nvSpPr>
        <p:spPr>
          <a:xfrm>
            <a:off x="7294250" y="2880357"/>
            <a:ext cx="4057961" cy="1431234"/>
          </a:xfrm>
        </p:spPr>
        <p:txBody>
          <a:bodyPr rtlCol="0"/>
          <a:lstStyle>
            <a:lvl1pPr marL="0" indent="0" rtl="0">
              <a:buNone/>
              <a:defRPr sz="16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15" name="Espace réservé d’image 28">
            <a:extLst>
              <a:ext uri="{FF2B5EF4-FFF2-40B4-BE49-F238E27FC236}">
                <a16:creationId xmlns:a16="http://schemas.microsoft.com/office/drawing/2014/main" id="{13414E14-9FEB-40F8-AE6E-319637A8F1C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586106" y="4568018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6" name="Espace réservé du texte 3">
            <a:extLst>
              <a:ext uri="{FF2B5EF4-FFF2-40B4-BE49-F238E27FC236}">
                <a16:creationId xmlns:a16="http://schemas.microsoft.com/office/drawing/2014/main" id="{8EC97C88-8B4C-4665-845B-95CE8F237779}"/>
              </a:ext>
            </a:extLst>
          </p:cNvPr>
          <p:cNvSpPr>
            <a:spLocks noGrp="1"/>
          </p:cNvSpPr>
          <p:nvPr>
            <p:ph type="body" sz="half" idx="25" hasCustomPrompt="1"/>
          </p:nvPr>
        </p:nvSpPr>
        <p:spPr>
          <a:xfrm>
            <a:off x="7294250" y="4568018"/>
            <a:ext cx="4057961" cy="1431234"/>
          </a:xfrm>
        </p:spPr>
        <p:txBody>
          <a:bodyPr rtlCol="0"/>
          <a:lstStyle>
            <a:lvl1pPr marL="0" indent="0" rtl="0">
              <a:buNone/>
              <a:defRPr sz="16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2943865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2">
  <p:cSld name="Title + text 2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ctrTitle"/>
          </p:nvPr>
        </p:nvSpPr>
        <p:spPr>
          <a:xfrm>
            <a:off x="7242667" y="947567"/>
            <a:ext cx="3850800" cy="27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2133">
                <a:solidFill>
                  <a:srgbClr val="00000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2133">
                <a:solidFill>
                  <a:srgbClr val="00000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2133">
                <a:solidFill>
                  <a:srgbClr val="00000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2133">
                <a:solidFill>
                  <a:srgbClr val="00000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2133">
                <a:solidFill>
                  <a:srgbClr val="00000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2133">
                <a:solidFill>
                  <a:srgbClr val="00000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2133">
                <a:solidFill>
                  <a:srgbClr val="00000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2133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subTitle" idx="1"/>
          </p:nvPr>
        </p:nvSpPr>
        <p:spPr>
          <a:xfrm>
            <a:off x="7151400" y="3632833"/>
            <a:ext cx="3942000" cy="2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512220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">
  <p:cSld name="Section title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2"/>
          <p:cNvSpPr txBox="1">
            <a:spLocks noGrp="1"/>
          </p:cNvSpPr>
          <p:nvPr>
            <p:ph type="ctrTitle"/>
          </p:nvPr>
        </p:nvSpPr>
        <p:spPr>
          <a:xfrm>
            <a:off x="1026300" y="1746733"/>
            <a:ext cx="45736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title" idx="2" hasCustomPrompt="1"/>
          </p:nvPr>
        </p:nvSpPr>
        <p:spPr>
          <a:xfrm rot="5400000">
            <a:off x="9522904" y="4760301"/>
            <a:ext cx="2318400" cy="77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6000"/>
              <a:buFont typeface="Fira Sans Extra Condensed Medium"/>
              <a:buNone/>
              <a:defRPr sz="80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6000"/>
              <a:buFont typeface="Fira Sans Extra Condensed Medium"/>
              <a:buNone/>
              <a:defRPr sz="80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6000"/>
              <a:buFont typeface="Fira Sans Extra Condensed Medium"/>
              <a:buNone/>
              <a:defRPr sz="80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6000"/>
              <a:buFont typeface="Fira Sans Extra Condensed Medium"/>
              <a:buNone/>
              <a:defRPr sz="80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6000"/>
              <a:buFont typeface="Fira Sans Extra Condensed Medium"/>
              <a:buNone/>
              <a:defRPr sz="80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6000"/>
              <a:buFont typeface="Fira Sans Extra Condensed Medium"/>
              <a:buNone/>
              <a:defRPr sz="80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6000"/>
              <a:buFont typeface="Fira Sans Extra Condensed Medium"/>
              <a:buNone/>
              <a:defRPr sz="80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6000"/>
              <a:buFont typeface="Fira Sans Extra Condensed Medium"/>
              <a:buNone/>
              <a:defRPr sz="80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8517465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">
  <p:cSld name="Title + desig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4"/>
          <p:cNvSpPr txBox="1">
            <a:spLocks noGrp="1"/>
          </p:cNvSpPr>
          <p:nvPr>
            <p:ph type="ctrTitle"/>
          </p:nvPr>
        </p:nvSpPr>
        <p:spPr>
          <a:xfrm rot="5400000">
            <a:off x="8804793" y="2573633"/>
            <a:ext cx="4641600" cy="6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942309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6">
  <p:cSld name="Title + text 6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>
            <a:spLocks noGrp="1"/>
          </p:cNvSpPr>
          <p:nvPr>
            <p:ph type="ctrTitle"/>
          </p:nvPr>
        </p:nvSpPr>
        <p:spPr>
          <a:xfrm>
            <a:off x="1108267" y="501997"/>
            <a:ext cx="5156400" cy="27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2133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2133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2133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2133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2133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2133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2133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2133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subTitle" idx="1"/>
          </p:nvPr>
        </p:nvSpPr>
        <p:spPr>
          <a:xfrm>
            <a:off x="1108267" y="3085633"/>
            <a:ext cx="4108800" cy="2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099496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aison avec u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’image 12">
            <a:extLst>
              <a:ext uri="{FF2B5EF4-FFF2-40B4-BE49-F238E27FC236}">
                <a16:creationId xmlns:a16="http://schemas.microsoft.com/office/drawing/2014/main" id="{B74348DE-EC54-4C62-948C-0B2BF90455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115389"/>
            <a:ext cx="12188825" cy="3742611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0" name="objet 3">
            <a:extLst>
              <a:ext uri="{FF2B5EF4-FFF2-40B4-BE49-F238E27FC236}">
                <a16:creationId xmlns:a16="http://schemas.microsoft.com/office/drawing/2014/main" id="{2A53E879-94A1-4659-9069-ED0D6F03014D}"/>
              </a:ext>
            </a:extLst>
          </p:cNvPr>
          <p:cNvSpPr/>
          <p:nvPr userDrawn="1"/>
        </p:nvSpPr>
        <p:spPr>
          <a:xfrm>
            <a:off x="2400" y="1999821"/>
            <a:ext cx="12189600" cy="1115568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pPr rtl="0"/>
            <a:endParaRPr lang="fr-FR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EF43C73-1D0F-45F9-A7E4-E9D24EAFD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3B88E76-F6AB-4621-A9A6-20A81C5A3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859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A313FB9-6D6C-4F61-9E7A-76E686D06C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434047"/>
            <a:ext cx="5157787" cy="2755616"/>
          </a:xfrm>
        </p:spPr>
        <p:txBody>
          <a:bodyPr rtlCol="0"/>
          <a:lstStyle/>
          <a:p>
            <a:pPr lvl="0" rtl="0"/>
            <a:r>
              <a:rPr lang="fr-FR" noProof="0"/>
              <a:t>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A93A737-E48B-4909-BE04-F55B58103257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985963"/>
            <a:ext cx="5183188" cy="823912"/>
          </a:xfrm>
        </p:spPr>
        <p:txBody>
          <a:bodyPr rtlCol="0" anchor="b"/>
          <a:lstStyle>
            <a:lvl1pPr marL="0" indent="0" rtl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8F9958C-DB5F-444E-ACE8-73F5E0CA67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434047"/>
            <a:ext cx="5183188" cy="2755616"/>
          </a:xfrm>
        </p:spPr>
        <p:txBody>
          <a:bodyPr rtlCol="0"/>
          <a:lstStyle/>
          <a:p>
            <a:pPr lvl="0" rtl="0"/>
            <a:r>
              <a:rPr lang="fr-FR" noProof="0"/>
              <a:t>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1D097D1-3052-4C1F-B573-CA25FFF6C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54522A9-F76C-4046-8B84-3638158573C0}" type="datetime1">
              <a:rPr lang="fr-FR" noProof="0" smtClean="0"/>
              <a:t>23/10/2026</a:t>
            </a:fld>
            <a:endParaRPr lang="fr-FR" noProof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2607AC3-2220-4DDA-A22A-C404538FE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FD8DEB3-F122-4B42-9E12-F61189B87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9140370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">
  <p:cSld name="Big title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4267000" y="2323667"/>
            <a:ext cx="3657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4800">
                <a:latin typeface="Catamaran Light"/>
                <a:ea typeface="Catamaran Light"/>
                <a:cs typeface="Catamaran Light"/>
                <a:sym typeface="Catamaran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4800">
                <a:latin typeface="Catamaran Light"/>
                <a:ea typeface="Catamaran Light"/>
                <a:cs typeface="Catamaran Light"/>
                <a:sym typeface="Catamaran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4800">
                <a:latin typeface="Catamaran Light"/>
                <a:ea typeface="Catamaran Light"/>
                <a:cs typeface="Catamaran Light"/>
                <a:sym typeface="Catamaran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4800">
                <a:latin typeface="Catamaran Light"/>
                <a:ea typeface="Catamaran Light"/>
                <a:cs typeface="Catamaran Light"/>
                <a:sym typeface="Catamaran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4800">
                <a:latin typeface="Catamaran Light"/>
                <a:ea typeface="Catamaran Light"/>
                <a:cs typeface="Catamaran Light"/>
                <a:sym typeface="Catamaran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4800">
                <a:latin typeface="Catamaran Light"/>
                <a:ea typeface="Catamaran Light"/>
                <a:cs typeface="Catamaran Light"/>
                <a:sym typeface="Catamaran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4800">
                <a:latin typeface="Catamaran Light"/>
                <a:ea typeface="Catamaran Light"/>
                <a:cs typeface="Catamaran Light"/>
                <a:sym typeface="Catamaran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4800">
                <a:latin typeface="Catamaran Light"/>
                <a:ea typeface="Catamaran Light"/>
                <a:cs typeface="Catamaran Light"/>
                <a:sym typeface="Catamaran Ligh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502539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lumns 1">
  <p:cSld name="Four columns 1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ctrTitle"/>
          </p:nvPr>
        </p:nvSpPr>
        <p:spPr>
          <a:xfrm>
            <a:off x="842500" y="1122700"/>
            <a:ext cx="3828400" cy="859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ubTitle" idx="1"/>
          </p:nvPr>
        </p:nvSpPr>
        <p:spPr>
          <a:xfrm>
            <a:off x="842512" y="1881121"/>
            <a:ext cx="3307600" cy="71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ctrTitle" idx="2"/>
          </p:nvPr>
        </p:nvSpPr>
        <p:spPr>
          <a:xfrm>
            <a:off x="5618219" y="1122700"/>
            <a:ext cx="3597200" cy="859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ubTitle" idx="3"/>
          </p:nvPr>
        </p:nvSpPr>
        <p:spPr>
          <a:xfrm>
            <a:off x="5618219" y="1881121"/>
            <a:ext cx="3448000" cy="99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ctrTitle" idx="4"/>
          </p:nvPr>
        </p:nvSpPr>
        <p:spPr>
          <a:xfrm>
            <a:off x="842511" y="4442569"/>
            <a:ext cx="3828400" cy="859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ubTitle" idx="5"/>
          </p:nvPr>
        </p:nvSpPr>
        <p:spPr>
          <a:xfrm>
            <a:off x="842512" y="5218944"/>
            <a:ext cx="3307600" cy="12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ctrTitle" idx="6"/>
          </p:nvPr>
        </p:nvSpPr>
        <p:spPr>
          <a:xfrm rot="5400000">
            <a:off x="8913916" y="2195027"/>
            <a:ext cx="3884400" cy="65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ctrTitle" idx="7"/>
          </p:nvPr>
        </p:nvSpPr>
        <p:spPr>
          <a:xfrm>
            <a:off x="5618219" y="4442579"/>
            <a:ext cx="3448000" cy="859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8"/>
          </p:nvPr>
        </p:nvSpPr>
        <p:spPr>
          <a:xfrm>
            <a:off x="5618219" y="5218944"/>
            <a:ext cx="3448000" cy="99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27105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 1">
            <a:extLst>
              <a:ext uri="{FF2B5EF4-FFF2-40B4-BE49-F238E27FC236}">
                <a16:creationId xmlns:a16="http://schemas.microsoft.com/office/drawing/2014/main" id="{C9CEC732-0DE2-456B-92A1-84321C9BD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A816A5B-B156-4DC3-B18E-14F3E59A64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B0252E-67CD-4B33-849F-7B1449CF27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17490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832D104-F6EF-46A3-BB8C-CC3974B9BBC4}" type="datetime1">
              <a:rPr lang="fr-FR" noProof="0" smtClean="0"/>
              <a:t>23/10/2026</a:t>
            </a:fld>
            <a:endParaRPr lang="fr-FR" noProof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C620AD2-E3F8-48CB-8B72-B0945DF534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7490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fr-FR" noProof="0"/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5A5F3BCF-F6FD-4DFF-B0B4-9892C9389344}"/>
              </a:ext>
            </a:extLst>
          </p:cNvPr>
          <p:cNvSpPr/>
          <p:nvPr userDrawn="1"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15DEFFD-817B-43EC-86F0-34DEA2BA5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844" y="6174902"/>
            <a:ext cx="3571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i="1">
                <a:solidFill>
                  <a:schemeClr val="tx2">
                    <a:alpha val="70000"/>
                  </a:schemeClr>
                </a:solidFill>
              </a:defRPr>
            </a:lvl1pPr>
          </a:lstStyle>
          <a:p>
            <a:fld id="{82EE24B5-652C-4DB5-B7C3-B5BBEC1280B1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664101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tags" Target="../tags/tag3.xml"/><Relationship Id="rId7" Type="http://schemas.openxmlformats.org/officeDocument/2006/relationships/notesSlide" Target="../notesSlides/notesSlide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1.xml"/><Relationship Id="rId5" Type="http://schemas.openxmlformats.org/officeDocument/2006/relationships/video" Target="https://www.youtube.com/embed/dvgZkm1xWPE?feature=oembed" TargetMode="External"/><Relationship Id="rId10" Type="http://schemas.openxmlformats.org/officeDocument/2006/relationships/image" Target="../media/image3.png"/><Relationship Id="rId4" Type="http://schemas.openxmlformats.org/officeDocument/2006/relationships/tags" Target="../tags/tag4.xml"/><Relationship Id="rId9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tags" Target="../tags/tag7.xml"/><Relationship Id="rId7" Type="http://schemas.openxmlformats.org/officeDocument/2006/relationships/notesSlide" Target="../notesSlides/notesSlide2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slideLayout" Target="../slideLayouts/slideLayout8.xml"/><Relationship Id="rId5" Type="http://schemas.openxmlformats.org/officeDocument/2006/relationships/tags" Target="../tags/tag9.xml"/><Relationship Id="rId10" Type="http://schemas.openxmlformats.org/officeDocument/2006/relationships/hyperlink" Target="http://publications.msss.gouv.qc.ca/acrobat/f/documentation/2006/06-209-02.pdf" TargetMode="External"/><Relationship Id="rId4" Type="http://schemas.openxmlformats.org/officeDocument/2006/relationships/tags" Target="../tags/tag8.xm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7" Type="http://schemas.openxmlformats.org/officeDocument/2006/relationships/image" Target="../media/image13.png"/><Relationship Id="rId2" Type="http://schemas.openxmlformats.org/officeDocument/2006/relationships/video" Target="NULL" TargetMode="External"/><Relationship Id="rId1" Type="http://schemas.openxmlformats.org/officeDocument/2006/relationships/tags" Target="../tags/tag10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0.xml"/><Relationship Id="rId4" Type="http://schemas.microsoft.com/office/2007/relationships/media" Target="../media/media1.mp4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13" Type="http://schemas.openxmlformats.org/officeDocument/2006/relationships/image" Target="../media/image14.png"/><Relationship Id="rId3" Type="http://schemas.openxmlformats.org/officeDocument/2006/relationships/tags" Target="../tags/tag14.xml"/><Relationship Id="rId7" Type="http://schemas.openxmlformats.org/officeDocument/2006/relationships/tags" Target="../tags/tag18.xml"/><Relationship Id="rId12" Type="http://schemas.openxmlformats.org/officeDocument/2006/relationships/notesSlide" Target="../notesSlides/notesSlide6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slideLayout" Target="../slideLayouts/slideLayout12.xml"/><Relationship Id="rId5" Type="http://schemas.openxmlformats.org/officeDocument/2006/relationships/tags" Target="../tags/tag16.xml"/><Relationship Id="rId15" Type="http://schemas.openxmlformats.org/officeDocument/2006/relationships/image" Target="../media/image16.png"/><Relationship Id="rId10" Type="http://schemas.openxmlformats.org/officeDocument/2006/relationships/tags" Target="../tags/tag21.xml"/><Relationship Id="rId4" Type="http://schemas.openxmlformats.org/officeDocument/2006/relationships/tags" Target="../tags/tag15.xml"/><Relationship Id="rId9" Type="http://schemas.openxmlformats.org/officeDocument/2006/relationships/tags" Target="../tags/tag20.xml"/><Relationship Id="rId1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tags" Target="../tags/tag24.xml"/><Relationship Id="rId7" Type="http://schemas.openxmlformats.org/officeDocument/2006/relationships/notesSlide" Target="../notesSlides/notesSlide7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20.jpeg"/><Relationship Id="rId5" Type="http://schemas.openxmlformats.org/officeDocument/2006/relationships/tags" Target="../tags/tag26.xml"/><Relationship Id="rId10" Type="http://schemas.openxmlformats.org/officeDocument/2006/relationships/image" Target="../media/image19.jpeg"/><Relationship Id="rId4" Type="http://schemas.openxmlformats.org/officeDocument/2006/relationships/tags" Target="../tags/tag25.xml"/><Relationship Id="rId9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tags" Target="../tags/tag29.xml"/><Relationship Id="rId7" Type="http://schemas.openxmlformats.org/officeDocument/2006/relationships/notesSlide" Target="../notesSlides/notesSlide8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24.png"/><Relationship Id="rId5" Type="http://schemas.openxmlformats.org/officeDocument/2006/relationships/tags" Target="../tags/tag31.xml"/><Relationship Id="rId10" Type="http://schemas.openxmlformats.org/officeDocument/2006/relationships/image" Target="../media/image23.jpeg"/><Relationship Id="rId4" Type="http://schemas.openxmlformats.org/officeDocument/2006/relationships/tags" Target="../tags/tag30.xml"/><Relationship Id="rId9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28.png"/><Relationship Id="rId3" Type="http://schemas.openxmlformats.org/officeDocument/2006/relationships/tags" Target="../tags/tag34.xml"/><Relationship Id="rId7" Type="http://schemas.openxmlformats.org/officeDocument/2006/relationships/tags" Target="../tags/tag38.xml"/><Relationship Id="rId12" Type="http://schemas.openxmlformats.org/officeDocument/2006/relationships/image" Target="../media/image27.png"/><Relationship Id="rId2" Type="http://schemas.openxmlformats.org/officeDocument/2006/relationships/tags" Target="../tags/tag33.xml"/><Relationship Id="rId16" Type="http://schemas.openxmlformats.org/officeDocument/2006/relationships/hyperlink" Target="https://www.youtube.com/watch?v=knoykyiAKv4" TargetMode="External"/><Relationship Id="rId1" Type="http://schemas.openxmlformats.org/officeDocument/2006/relationships/tags" Target="../tags/tag32.xml"/><Relationship Id="rId6" Type="http://schemas.openxmlformats.org/officeDocument/2006/relationships/tags" Target="../tags/tag37.xml"/><Relationship Id="rId11" Type="http://schemas.openxmlformats.org/officeDocument/2006/relationships/image" Target="../media/image26.png"/><Relationship Id="rId5" Type="http://schemas.openxmlformats.org/officeDocument/2006/relationships/tags" Target="../tags/tag36.xml"/><Relationship Id="rId15" Type="http://schemas.openxmlformats.org/officeDocument/2006/relationships/image" Target="../media/image29.png"/><Relationship Id="rId10" Type="http://schemas.openxmlformats.org/officeDocument/2006/relationships/image" Target="../media/image25.png"/><Relationship Id="rId4" Type="http://schemas.openxmlformats.org/officeDocument/2006/relationships/tags" Target="../tags/tag35.xml"/><Relationship Id="rId9" Type="http://schemas.openxmlformats.org/officeDocument/2006/relationships/notesSlide" Target="../notesSlides/notesSlide9.xml"/><Relationship Id="rId14" Type="http://schemas.openxmlformats.org/officeDocument/2006/relationships/hyperlink" Target="https://youtu.be/knoykyiAKv4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tags" Target="../tags/tag41.xml"/><Relationship Id="rId7" Type="http://schemas.openxmlformats.org/officeDocument/2006/relationships/tags" Target="../tags/tag45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10" Type="http://schemas.openxmlformats.org/officeDocument/2006/relationships/image" Target="../media/image30.png"/><Relationship Id="rId4" Type="http://schemas.openxmlformats.org/officeDocument/2006/relationships/tags" Target="../tags/tag42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53.xml"/><Relationship Id="rId13" Type="http://schemas.openxmlformats.org/officeDocument/2006/relationships/notesSlide" Target="../notesSlides/notesSlide11.xml"/><Relationship Id="rId3" Type="http://schemas.openxmlformats.org/officeDocument/2006/relationships/tags" Target="../tags/tag48.xml"/><Relationship Id="rId7" Type="http://schemas.openxmlformats.org/officeDocument/2006/relationships/tags" Target="../tags/tag52.xml"/><Relationship Id="rId12" Type="http://schemas.openxmlformats.org/officeDocument/2006/relationships/slideLayout" Target="../slideLayouts/slideLayout11.xml"/><Relationship Id="rId17" Type="http://schemas.openxmlformats.org/officeDocument/2006/relationships/image" Target="../media/image34.png"/><Relationship Id="rId2" Type="http://schemas.openxmlformats.org/officeDocument/2006/relationships/tags" Target="../tags/tag47.xml"/><Relationship Id="rId16" Type="http://schemas.openxmlformats.org/officeDocument/2006/relationships/image" Target="../media/image33.png"/><Relationship Id="rId1" Type="http://schemas.openxmlformats.org/officeDocument/2006/relationships/tags" Target="../tags/tag46.xml"/><Relationship Id="rId6" Type="http://schemas.openxmlformats.org/officeDocument/2006/relationships/tags" Target="../tags/tag51.xml"/><Relationship Id="rId11" Type="http://schemas.openxmlformats.org/officeDocument/2006/relationships/tags" Target="../tags/tag56.xml"/><Relationship Id="rId5" Type="http://schemas.openxmlformats.org/officeDocument/2006/relationships/tags" Target="../tags/tag50.xml"/><Relationship Id="rId15" Type="http://schemas.openxmlformats.org/officeDocument/2006/relationships/image" Target="../media/image32.png"/><Relationship Id="rId10" Type="http://schemas.openxmlformats.org/officeDocument/2006/relationships/tags" Target="../tags/tag55.xml"/><Relationship Id="rId4" Type="http://schemas.openxmlformats.org/officeDocument/2006/relationships/tags" Target="../tags/tag49.xml"/><Relationship Id="rId9" Type="http://schemas.openxmlformats.org/officeDocument/2006/relationships/tags" Target="../tags/tag54.xml"/><Relationship Id="rId1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13" Type="http://schemas.openxmlformats.org/officeDocument/2006/relationships/image" Target="../media/image35.jpeg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12" Type="http://schemas.openxmlformats.org/officeDocument/2006/relationships/image" Target="../media/image15.jpeg"/><Relationship Id="rId17" Type="http://schemas.openxmlformats.org/officeDocument/2006/relationships/image" Target="../media/image39.png"/><Relationship Id="rId2" Type="http://schemas.openxmlformats.org/officeDocument/2006/relationships/tags" Target="../tags/tag58.xml"/><Relationship Id="rId16" Type="http://schemas.openxmlformats.org/officeDocument/2006/relationships/image" Target="../media/image38.jpeg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11" Type="http://schemas.openxmlformats.org/officeDocument/2006/relationships/notesSlide" Target="../notesSlides/notesSlide12.xml"/><Relationship Id="rId5" Type="http://schemas.openxmlformats.org/officeDocument/2006/relationships/tags" Target="../tags/tag61.xml"/><Relationship Id="rId15" Type="http://schemas.openxmlformats.org/officeDocument/2006/relationships/image" Target="../media/image37.jpeg"/><Relationship Id="rId10" Type="http://schemas.openxmlformats.org/officeDocument/2006/relationships/slideLayout" Target="../slideLayouts/slideLayout12.xml"/><Relationship Id="rId4" Type="http://schemas.openxmlformats.org/officeDocument/2006/relationships/tags" Target="../tags/tag60.xml"/><Relationship Id="rId9" Type="http://schemas.openxmlformats.org/officeDocument/2006/relationships/tags" Target="../tags/tag65.xml"/><Relationship Id="rId1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jpe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t 3" descr="Rectangle bleu">
            <a:extLst>
              <a:ext uri="{FF2B5EF4-FFF2-40B4-BE49-F238E27FC236}">
                <a16:creationId xmlns:a16="http://schemas.microsoft.com/office/drawing/2014/main" id="{8CB37D35-503D-248D-F92D-4E9F1F2CB96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400" y="-5248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  <a:effectLst>
            <a:outerShdw blurRad="63500" dist="38100" dir="2700000">
              <a:srgbClr val="000000">
                <a:alpha val="0"/>
              </a:srgbClr>
            </a:outerShdw>
          </a:effectLst>
        </p:spPr>
        <p:txBody>
          <a:bodyPr wrap="square" lIns="0" tIns="0" rIns="0" bIns="0" rtlCol="0"/>
          <a:lstStyle/>
          <a:p>
            <a:pPr rtl="0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FB6C91D-4B22-49F1-9A0B-ABEB9E1F5A26}"/>
              </a:ext>
            </a:extLst>
          </p:cNvPr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 bwMode="ltGray">
          <a:xfrm>
            <a:off x="1524000" y="1490612"/>
            <a:ext cx="9144000" cy="2618681"/>
          </a:xfrm>
        </p:spPr>
        <p:txBody>
          <a:bodyPr rtlCol="0">
            <a:normAutofit/>
          </a:bodyPr>
          <a:lstStyle/>
          <a:p>
            <a:r>
              <a:rPr lang="fr-FR" sz="5000" dirty="0" smtClean="0"/>
              <a:t>Formation PCI</a:t>
            </a:r>
            <a:br>
              <a:rPr lang="fr-FR" sz="5000" dirty="0" smtClean="0"/>
            </a:br>
            <a:r>
              <a:rPr lang="fr-FR" sz="5000" dirty="0" smtClean="0"/>
              <a:t>Pratiques de bases </a:t>
            </a:r>
            <a:endParaRPr lang="fr-FR" sz="2800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F8CF06A-B594-4BA2-8B1E-D649096D742F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 bwMode="blackGray">
          <a:xfrm>
            <a:off x="3907692" y="5218197"/>
            <a:ext cx="4104000" cy="882001"/>
          </a:xfrm>
          <a:solidFill>
            <a:schemeClr val="accent2">
              <a:alpha val="90000"/>
            </a:schemeClr>
          </a:solidFill>
        </p:spPr>
        <p:txBody>
          <a:bodyPr rtlCol="0" anchor="ctr" anchorCtr="0">
            <a:normAutofit/>
          </a:bodyPr>
          <a:lstStyle/>
          <a:p>
            <a:r>
              <a:rPr lang="fr-FR" dirty="0"/>
              <a:t>PCI : Notre équipe, votre alliée!</a:t>
            </a:r>
          </a:p>
        </p:txBody>
      </p:sp>
      <p:sp>
        <p:nvSpPr>
          <p:cNvPr id="6" name="objet 7" descr="Rectangle beige">
            <a:extLst>
              <a:ext uri="{FF2B5EF4-FFF2-40B4-BE49-F238E27FC236}">
                <a16:creationId xmlns:a16="http://schemas.microsoft.com/office/drawing/2014/main" id="{B36975AA-C62E-46BE-9382-E2CF56FDF817}"/>
              </a:ext>
            </a:extLst>
          </p:cNvPr>
          <p:cNvSpPr/>
          <p:nvPr>
            <p:custDataLst>
              <p:tags r:id="rId4"/>
            </p:custDataLst>
          </p:nvPr>
        </p:nvSpPr>
        <p:spPr bwMode="white">
          <a:xfrm>
            <a:off x="3287109" y="4557171"/>
            <a:ext cx="5616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fr-FR" dirty="0"/>
          </a:p>
        </p:txBody>
      </p:sp>
      <p:pic>
        <p:nvPicPr>
          <p:cNvPr id="4" name="Média en ligne 3" title="Coldplay - Viva La Vida (Official Video)">
            <a:hlinkClick r:id="" action="ppaction://media"/>
            <a:extLst>
              <a:ext uri="{FF2B5EF4-FFF2-40B4-BE49-F238E27FC236}">
                <a16:creationId xmlns:a16="http://schemas.microsoft.com/office/drawing/2014/main" id="{FEC8A3A8-FA6D-01B2-BDE4-4E50EE33AE16}"/>
              </a:ext>
            </a:extLst>
          </p:cNvPr>
          <p:cNvPicPr>
            <a:picLocks noRot="1" noChangeAspect="1"/>
          </p:cNvPicPr>
          <p:nvPr>
            <a:videoFile r:link="rId5"/>
          </p:nvPr>
        </p:nvPicPr>
        <p:blipFill>
          <a:blip r:embed="rId9"/>
          <a:stretch>
            <a:fillRect/>
          </a:stretch>
        </p:blipFill>
        <p:spPr>
          <a:xfrm>
            <a:off x="-2080954" y="6564898"/>
            <a:ext cx="483233" cy="290188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8443356" y="6550223"/>
            <a:ext cx="41286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 dirty="0" err="1" smtClean="0">
                <a:solidFill>
                  <a:schemeClr val="bg1">
                    <a:lumMod val="75000"/>
                  </a:schemeClr>
                </a:solidFill>
              </a:rPr>
              <a:t>Centre-Sud-de-l’île-de-Montréal</a:t>
            </a:r>
            <a:r>
              <a:rPr lang="fr-CA" sz="1400" dirty="0" smtClean="0">
                <a:solidFill>
                  <a:schemeClr val="bg1">
                    <a:lumMod val="75000"/>
                  </a:schemeClr>
                </a:solidFill>
              </a:rPr>
              <a:t>- Universitaire </a:t>
            </a:r>
            <a:endParaRPr lang="fr-CA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566B0FF-B805-9E75-5A95-7FA25E7FDB3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6797" y="6030840"/>
            <a:ext cx="1542405" cy="514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15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oronavirus, Virus, Masquer, Couronne"/>
          <p:cNvPicPr>
            <a:picLocks noGrp="1" noChangeAspect="1" noChangeArrowheads="1"/>
          </p:cNvPicPr>
          <p:nvPr>
            <p:ph idx="1"/>
            <p:custDataLst>
              <p:tags r:id="rId1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1939" y="846161"/>
            <a:ext cx="7486904" cy="4763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itre 30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84946" y="523233"/>
            <a:ext cx="3932237" cy="1600200"/>
          </a:xfrm>
        </p:spPr>
        <p:txBody>
          <a:bodyPr/>
          <a:lstStyle/>
          <a:p>
            <a:r>
              <a:rPr lang="fr-CA" dirty="0">
                <a:solidFill>
                  <a:schemeClr val="tx1"/>
                </a:solidFill>
              </a:rPr>
              <a:t>Infection nosocomiale</a:t>
            </a:r>
            <a:r>
              <a:rPr lang="fr-CA" dirty="0">
                <a:solidFill>
                  <a:schemeClr val="bg1"/>
                </a:solidFill>
              </a:rPr>
              <a:t> </a:t>
            </a:r>
          </a:p>
        </p:txBody>
      </p:sp>
      <p:sp>
        <p:nvSpPr>
          <p:cNvPr id="33" name="Espace réservé du texte 32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84946" y="2593074"/>
            <a:ext cx="3381929" cy="257739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CA" sz="2400" dirty="0">
                <a:solidFill>
                  <a:srgbClr val="2F2F2F"/>
                </a:solidFill>
                <a:latin typeface="Segoe UI"/>
                <a:cs typeface="Segoe UI"/>
              </a:rPr>
              <a:t>«</a:t>
            </a:r>
            <a:r>
              <a:rPr lang="fr-CA" sz="2000" dirty="0">
                <a:solidFill>
                  <a:srgbClr val="2F2F2F"/>
                </a:solidFill>
                <a:latin typeface="Segoe UI"/>
                <a:cs typeface="Segoe UI"/>
              </a:rPr>
              <a:t>Infection acquise au cours d’un épisode de soins administrés par un établissement du réseau de la santé, quel que soit le lieu où ils sont administrés</a:t>
            </a:r>
            <a:r>
              <a:rPr lang="fr-CA" sz="2000" baseline="30000" dirty="0">
                <a:solidFill>
                  <a:srgbClr val="2F2F2F"/>
                </a:solidFill>
                <a:latin typeface="Segoe UI"/>
                <a:cs typeface="Segoe UI"/>
              </a:rPr>
              <a:t>1</a:t>
            </a:r>
            <a:r>
              <a:rPr lang="fr-CA" sz="2000" dirty="0">
                <a:solidFill>
                  <a:srgbClr val="2F2F2F"/>
                </a:solidFill>
                <a:latin typeface="Segoe UI"/>
                <a:cs typeface="Segoe UI"/>
              </a:rPr>
              <a:t>.»</a:t>
            </a:r>
            <a:endParaRPr lang="fr-FR" sz="2000" dirty="0"/>
          </a:p>
          <a:p>
            <a:endParaRPr lang="fr-CA" dirty="0"/>
          </a:p>
        </p:txBody>
      </p:sp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3C7A9D67-A0B4-F323-1FA1-38C5BADF958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-4175" y="6094641"/>
            <a:ext cx="1626295" cy="76471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2323C8F-B69D-2491-E860-F5831FA6ACA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164777" y="6180358"/>
            <a:ext cx="9297610" cy="50167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CA" sz="1330" kern="1200" dirty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1. Ministère de la Santé et des Services sociaux (2006). Cadre de référence à l’intention des établissements de santé du Québec. Repéré à </a:t>
            </a:r>
            <a:r>
              <a:rPr lang="fr-CA" sz="1330" kern="1200" dirty="0">
                <a:solidFill>
                  <a:srgbClr val="000000"/>
                </a:solidFill>
                <a:latin typeface="Calibri"/>
                <a:ea typeface="+mn-ea"/>
                <a:cs typeface="+mn-cs"/>
                <a:hlinkClick r:id="rId10"/>
              </a:rPr>
              <a:t>publications.msss.gouv.qc.ca/</a:t>
            </a:r>
            <a:r>
              <a:rPr lang="fr-CA" sz="1330" kern="1200" dirty="0" err="1">
                <a:solidFill>
                  <a:srgbClr val="000000"/>
                </a:solidFill>
                <a:latin typeface="Calibri"/>
                <a:ea typeface="+mn-ea"/>
                <a:cs typeface="+mn-cs"/>
                <a:hlinkClick r:id="rId10"/>
              </a:rPr>
              <a:t>acrobat</a:t>
            </a:r>
            <a:r>
              <a:rPr lang="fr-CA" sz="1330" kern="1200">
                <a:solidFill>
                  <a:srgbClr val="000000"/>
                </a:solidFill>
                <a:latin typeface="Calibri"/>
                <a:ea typeface="+mn-ea"/>
                <a:cs typeface="+mn-cs"/>
                <a:hlinkClick r:id="rId10"/>
              </a:rPr>
              <a:t>/f/documentation/2006/06-209-02.pdf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826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8"/>
          <p:cNvSpPr/>
          <p:nvPr/>
        </p:nvSpPr>
        <p:spPr>
          <a:xfrm>
            <a:off x="6980235" y="737645"/>
            <a:ext cx="4810000" cy="29115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72" name="Google Shape;172;p28"/>
          <p:cNvSpPr txBox="1">
            <a:spLocks noGrp="1"/>
          </p:cNvSpPr>
          <p:nvPr>
            <p:ph type="ctrTitle" idx="6"/>
          </p:nvPr>
        </p:nvSpPr>
        <p:spPr>
          <a:xfrm>
            <a:off x="2311526" y="68179"/>
            <a:ext cx="6276500" cy="56319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/>
            <a:r>
              <a:rPr lang="en" dirty="0"/>
              <a:t>C</a:t>
            </a:r>
            <a:r>
              <a:rPr lang="en" dirty="0">
                <a:solidFill>
                  <a:schemeClr val="tx1"/>
                </a:solidFill>
              </a:rPr>
              <a:t>olonisation  vs Infection 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75" name="Google Shape;175;p28"/>
          <p:cNvSpPr/>
          <p:nvPr/>
        </p:nvSpPr>
        <p:spPr>
          <a:xfrm>
            <a:off x="0" y="3702511"/>
            <a:ext cx="4810000" cy="3097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77" name="Google Shape;177;p28"/>
          <p:cNvSpPr txBox="1">
            <a:spLocks noGrp="1"/>
          </p:cNvSpPr>
          <p:nvPr>
            <p:ph type="subTitle" idx="1"/>
          </p:nvPr>
        </p:nvSpPr>
        <p:spPr>
          <a:xfrm>
            <a:off x="495272" y="1508513"/>
            <a:ext cx="3307600" cy="117183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228594" indent="-228594">
              <a:buFont typeface="Arial"/>
              <a:buChar char="•"/>
            </a:pPr>
            <a:r>
              <a:rPr lang="en" sz="2133" dirty="0">
                <a:latin typeface="Livvic"/>
              </a:rPr>
              <a:t>Absence de symptômes </a:t>
            </a:r>
          </a:p>
          <a:p>
            <a:pPr marL="228594" indent="-228594">
              <a:buFont typeface="Arial"/>
              <a:buChar char="•"/>
            </a:pPr>
            <a:r>
              <a:rPr lang="en" sz="2133" dirty="0">
                <a:latin typeface="Livvic"/>
              </a:rPr>
              <a:t>Aucune maladie </a:t>
            </a:r>
          </a:p>
        </p:txBody>
      </p:sp>
      <p:sp>
        <p:nvSpPr>
          <p:cNvPr id="182" name="Google Shape;182;p28"/>
          <p:cNvSpPr txBox="1">
            <a:spLocks noGrp="1"/>
          </p:cNvSpPr>
          <p:nvPr>
            <p:ph type="ctrTitle"/>
          </p:nvPr>
        </p:nvSpPr>
        <p:spPr>
          <a:xfrm>
            <a:off x="630297" y="630776"/>
            <a:ext cx="3828400" cy="859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err="1"/>
              <a:t>Colonisation</a:t>
            </a:r>
            <a:r>
              <a:rPr lang="en"/>
              <a:t> </a:t>
            </a:r>
            <a:endParaRPr lang="fr-FR"/>
          </a:p>
        </p:txBody>
      </p:sp>
      <p:sp>
        <p:nvSpPr>
          <p:cNvPr id="183" name="Google Shape;183;p28"/>
          <p:cNvSpPr txBox="1">
            <a:spLocks noGrp="1"/>
          </p:cNvSpPr>
          <p:nvPr>
            <p:ph type="ctrTitle" idx="7"/>
          </p:nvPr>
        </p:nvSpPr>
        <p:spPr>
          <a:xfrm>
            <a:off x="8327684" y="526093"/>
            <a:ext cx="3448000" cy="859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dirty="0">
                <a:solidFill>
                  <a:schemeClr val="bg1"/>
                </a:solidFill>
              </a:rPr>
              <a:t>Infection </a:t>
            </a:r>
          </a:p>
        </p:txBody>
      </p:sp>
      <p:sp>
        <p:nvSpPr>
          <p:cNvPr id="184" name="Google Shape;184;p28"/>
          <p:cNvSpPr txBox="1">
            <a:spLocks noGrp="1"/>
          </p:cNvSpPr>
          <p:nvPr>
            <p:ph type="subTitle" idx="8"/>
          </p:nvPr>
        </p:nvSpPr>
        <p:spPr>
          <a:xfrm>
            <a:off x="6983887" y="1241512"/>
            <a:ext cx="4023093" cy="1166528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228594" indent="-228594">
              <a:buFont typeface="Arial"/>
              <a:buChar char="•"/>
            </a:pPr>
            <a:r>
              <a:rPr lang="en" sz="2133" dirty="0">
                <a:solidFill>
                  <a:schemeClr val="bg1"/>
                </a:solidFill>
                <a:latin typeface="Livvic"/>
              </a:rPr>
              <a:t>Présence de </a:t>
            </a:r>
            <a:r>
              <a:rPr lang="en" sz="2133" err="1">
                <a:solidFill>
                  <a:schemeClr val="bg1"/>
                </a:solidFill>
                <a:latin typeface="Livvic"/>
              </a:rPr>
              <a:t>symptômes</a:t>
            </a:r>
            <a:endParaRPr lang="en" sz="2133">
              <a:solidFill>
                <a:schemeClr val="bg1"/>
              </a:solidFill>
              <a:latin typeface="Livvic"/>
            </a:endParaRPr>
          </a:p>
          <a:p>
            <a:pPr marL="228594" indent="-228594">
              <a:buFont typeface="Arial"/>
              <a:buChar char="•"/>
            </a:pPr>
            <a:r>
              <a:rPr lang="en" sz="2133" err="1">
                <a:solidFill>
                  <a:schemeClr val="bg1"/>
                </a:solidFill>
                <a:latin typeface="Livvic"/>
              </a:rPr>
              <a:t>Réponse</a:t>
            </a:r>
            <a:r>
              <a:rPr lang="en" sz="2133" dirty="0">
                <a:solidFill>
                  <a:schemeClr val="bg1"/>
                </a:solidFill>
                <a:latin typeface="Livvic"/>
              </a:rPr>
              <a:t> </a:t>
            </a:r>
            <a:r>
              <a:rPr lang="en" sz="2133" err="1">
                <a:solidFill>
                  <a:schemeClr val="bg1"/>
                </a:solidFill>
                <a:latin typeface="Livvic"/>
              </a:rPr>
              <a:t>immunitaire</a:t>
            </a:r>
            <a:r>
              <a:rPr lang="en" sz="2133" dirty="0">
                <a:solidFill>
                  <a:schemeClr val="bg1"/>
                </a:solidFill>
                <a:latin typeface="Livvic"/>
              </a:rPr>
              <a:t> active </a:t>
            </a:r>
          </a:p>
          <a:p>
            <a:pPr marL="228594" indent="-228594">
              <a:buFont typeface="Arial"/>
              <a:buChar char="•"/>
            </a:pPr>
            <a:r>
              <a:rPr lang="en" sz="2133" err="1">
                <a:solidFill>
                  <a:schemeClr val="bg1"/>
                </a:solidFill>
                <a:latin typeface="Livvic"/>
              </a:rPr>
              <a:t>Traitement</a:t>
            </a:r>
            <a:r>
              <a:rPr lang="en" sz="2133" dirty="0">
                <a:solidFill>
                  <a:schemeClr val="bg1"/>
                </a:solidFill>
                <a:latin typeface="Livvic"/>
              </a:rPr>
              <a:t> </a:t>
            </a:r>
            <a:r>
              <a:rPr lang="en" sz="2133" err="1">
                <a:solidFill>
                  <a:schemeClr val="bg1"/>
                </a:solidFill>
                <a:latin typeface="Livvic"/>
              </a:rPr>
              <a:t>requis</a:t>
            </a:r>
            <a:r>
              <a:rPr lang="en" sz="2133" dirty="0">
                <a:latin typeface="Livvic"/>
              </a:rPr>
              <a:t> </a:t>
            </a: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80471028-2671-CA57-A8DE-09CD28B13635}"/>
              </a:ext>
            </a:extLst>
          </p:cNvPr>
          <p:cNvSpPr/>
          <p:nvPr/>
        </p:nvSpPr>
        <p:spPr>
          <a:xfrm rot="16200000">
            <a:off x="8813665" y="2892197"/>
            <a:ext cx="712137" cy="344076"/>
          </a:xfrm>
          <a:prstGeom prst="leftArrow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FA3B5CFC-EA38-7FDA-01F0-D85B0B01F362}"/>
              </a:ext>
            </a:extLst>
          </p:cNvPr>
          <p:cNvSpPr/>
          <p:nvPr/>
        </p:nvSpPr>
        <p:spPr>
          <a:xfrm rot="5400000">
            <a:off x="1819909" y="2927296"/>
            <a:ext cx="676247" cy="32200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4" name="Image 3" descr="Thumbnail Image An educational medical illustration showing the difference between colonization and infection using real-looking people. On the left, a healthy-looking person with a calm expression, labeled 'Colonization – No Symptoms'. On the right, a visibly ill person with flushed cheeks, sweating, and a thermometer in mouth, labeled 'Infection – With Symptoms'. Background should be clinical, like a hospital or healthcare setting. The image should clearly contrast the two states for infection prevention and control education.">
            <a:extLst>
              <a:ext uri="{FF2B5EF4-FFF2-40B4-BE49-F238E27FC236}">
                <a16:creationId xmlns:a16="http://schemas.microsoft.com/office/drawing/2014/main" id="{0E5D834F-61B3-0E0C-615A-76710C135D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5641" t="9736" b="10027"/>
          <a:stretch>
            <a:fillRect/>
          </a:stretch>
        </p:blipFill>
        <p:spPr>
          <a:xfrm>
            <a:off x="9576110" y="3703096"/>
            <a:ext cx="1814556" cy="3097829"/>
          </a:xfrm>
          <a:prstGeom prst="rect">
            <a:avLst/>
          </a:prstGeom>
        </p:spPr>
      </p:pic>
      <p:pic>
        <p:nvPicPr>
          <p:cNvPr id="5" name="Image 4" descr="Thumbnail Image Educational medical illustration showing the difference between colonization and infection using realistic people. On the left, a healthy man with no symptoms, labeled 'Colonisation (aucun symptôme)', standing confidently in a clinical setting. On the right, a visibly ill woman with symptoms such as fever, fatigue, and coughing, labeled 'Infection (avec symptômes)', also in a clinical setting. The image should clearly contrast the two conditions for infection prevention and control education.">
            <a:extLst>
              <a:ext uri="{FF2B5EF4-FFF2-40B4-BE49-F238E27FC236}">
                <a16:creationId xmlns:a16="http://schemas.microsoft.com/office/drawing/2014/main" id="{40F62979-8C1F-6E9F-C622-98434EE6228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704" t="14387" r="61508" b="48244"/>
          <a:stretch>
            <a:fillRect/>
          </a:stretch>
        </p:blipFill>
        <p:spPr>
          <a:xfrm>
            <a:off x="2313393" y="3882199"/>
            <a:ext cx="1987575" cy="2774523"/>
          </a:xfrm>
          <a:prstGeom prst="rect">
            <a:avLst/>
          </a:prstGeom>
        </p:spPr>
      </p:pic>
      <p:pic>
        <p:nvPicPr>
          <p:cNvPr id="12" name="Image 11" descr="Image générée">
            <a:extLst>
              <a:ext uri="{FF2B5EF4-FFF2-40B4-BE49-F238E27FC236}">
                <a16:creationId xmlns:a16="http://schemas.microsoft.com/office/drawing/2014/main" id="{7BA3C1BB-F21E-7946-284C-F80BEAA0ED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141" y="3877521"/>
            <a:ext cx="1909823" cy="2777923"/>
          </a:xfrm>
          <a:prstGeom prst="rect">
            <a:avLst/>
          </a:prstGeom>
        </p:spPr>
      </p:pic>
      <p:pic>
        <p:nvPicPr>
          <p:cNvPr id="14" name="Image 13" descr="Image générée">
            <a:extLst>
              <a:ext uri="{FF2B5EF4-FFF2-40B4-BE49-F238E27FC236}">
                <a16:creationId xmlns:a16="http://schemas.microsoft.com/office/drawing/2014/main" id="{75484BB1-4E2D-3AF0-7069-D19548B40C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5596" y="3703898"/>
            <a:ext cx="2150963" cy="3096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363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Espace réservé du contenu 11">
            <a:extLst>
              <a:ext uri="{FF2B5EF4-FFF2-40B4-BE49-F238E27FC236}">
                <a16:creationId xmlns:a16="http://schemas.microsoft.com/office/drawing/2014/main" id="{D24F383F-0AD2-72CF-9A2D-9D6D534DD8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390" t="815" r="-390" b="-1060"/>
          <a:stretch>
            <a:fillRect/>
          </a:stretch>
        </p:blipFill>
        <p:spPr>
          <a:xfrm>
            <a:off x="5288229" y="218944"/>
            <a:ext cx="6586186" cy="5889744"/>
          </a:xfrm>
          <a:prstGeom prst="rect">
            <a:avLst/>
          </a:prstGeom>
        </p:spPr>
      </p:pic>
      <p:sp>
        <p:nvSpPr>
          <p:cNvPr id="38" name="Flowchart: Document 37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4A6A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6CF684D-CA7C-D585-AFB9-B948735E6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Chaîne de transmission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3DDB565-28D7-7A22-2785-D5729CE6A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26476" y="6356350"/>
            <a:ext cx="625443" cy="365125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fld id="{82EE24B5-652C-4DB5-B7C3-B5BBEC1280B1}" type="slidenum">
              <a:rPr lang="en-US" sz="1200" noProof="0" smtClean="0">
                <a:solidFill>
                  <a:schemeClr val="tx1">
                    <a:tint val="75000"/>
                  </a:schemeClr>
                </a:solidFill>
              </a:rPr>
              <a:pPr algn="l">
                <a:spcAft>
                  <a:spcPts val="600"/>
                </a:spcAft>
              </a:pPr>
              <a:t>4</a:t>
            </a:fld>
            <a:endParaRPr lang="en-US" sz="1200" noProof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8B9F6DA-EC5F-A2D5-EFF0-51A596E00903}"/>
              </a:ext>
            </a:extLst>
          </p:cNvPr>
          <p:cNvSpPr txBox="1"/>
          <p:nvPr/>
        </p:nvSpPr>
        <p:spPr>
          <a:xfrm>
            <a:off x="7820269" y="1356294"/>
            <a:ext cx="219612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400" b="1"/>
              <a:t>Agent infectieux 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52F5A5F-06E7-CA12-E194-0E726A5D94A0}"/>
              </a:ext>
            </a:extLst>
          </p:cNvPr>
          <p:cNvSpPr txBox="1"/>
          <p:nvPr/>
        </p:nvSpPr>
        <p:spPr>
          <a:xfrm>
            <a:off x="7544289" y="2967404"/>
            <a:ext cx="2286000" cy="369332"/>
          </a:xfrm>
          <a:prstGeom prst="rect">
            <a:avLst/>
          </a:prstGeom>
          <a:solidFill>
            <a:srgbClr val="468B99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>
                <a:solidFill>
                  <a:schemeClr val="bg1"/>
                </a:solidFill>
                <a:latin typeface="Microsoft Sans Serif"/>
                <a:ea typeface="Microsoft Sans Serif"/>
                <a:cs typeface="Microsoft Sans Serif"/>
              </a:rPr>
              <a:t>Transmission</a:t>
            </a:r>
            <a:r>
              <a:rPr lang="fr-FR">
                <a:latin typeface="Microsoft Sans Serif"/>
                <a:ea typeface="Microsoft Sans Serif"/>
                <a:cs typeface="Microsoft Sans Serif"/>
              </a:rPr>
              <a:t>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625E2AD-70E9-AA5E-6308-FD649840B61C}"/>
              </a:ext>
            </a:extLst>
          </p:cNvPr>
          <p:cNvSpPr txBox="1"/>
          <p:nvPr/>
        </p:nvSpPr>
        <p:spPr>
          <a:xfrm>
            <a:off x="4993137" y="6558232"/>
            <a:ext cx="8445500" cy="31750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/>
          <a:p>
            <a:r>
              <a:rPr lang="en-US" sz="800" err="1"/>
              <a:t>ThePhoto</a:t>
            </a:r>
            <a:r>
              <a:rPr lang="en-US" sz="800"/>
              <a:t> par </a:t>
            </a:r>
            <a:r>
              <a:rPr lang="en-US" sz="800" err="1"/>
              <a:t>PhotoAuthor</a:t>
            </a:r>
            <a:r>
              <a:rPr lang="en-US" sz="800"/>
              <a:t> est </a:t>
            </a:r>
            <a:r>
              <a:rPr lang="en-US" sz="800" err="1"/>
              <a:t>fournie</a:t>
            </a:r>
            <a:r>
              <a:rPr lang="en-US" sz="800"/>
              <a:t> sous </a:t>
            </a:r>
            <a:r>
              <a:rPr lang="en-US" sz="800" err="1"/>
              <a:t>licence</a:t>
            </a:r>
            <a:r>
              <a:rPr lang="en-US" sz="800"/>
              <a:t> CCYYSA.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1A1C5D7F-1A3A-642D-4A21-D570BDAB025F}"/>
              </a:ext>
            </a:extLst>
          </p:cNvPr>
          <p:cNvSpPr/>
          <p:nvPr/>
        </p:nvSpPr>
        <p:spPr>
          <a:xfrm>
            <a:off x="5781675" y="3114675"/>
            <a:ext cx="914400" cy="9144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2" name="Image 21" descr="Une image contenant barrière de corail&#10;&#10;Le contenu généré par l’IA peut être incorrect.">
            <a:extLst>
              <a:ext uri="{FF2B5EF4-FFF2-40B4-BE49-F238E27FC236}">
                <a16:creationId xmlns:a16="http://schemas.microsoft.com/office/drawing/2014/main" id="{6F96C32F-9E95-39A5-F89F-A822E5FCE1C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154694" t="215323" r="153824" b="-216514"/>
          <a:stretch>
            <a:fillRect/>
          </a:stretch>
        </p:blipFill>
        <p:spPr>
          <a:xfrm>
            <a:off x="5262563" y="2819400"/>
            <a:ext cx="1681371" cy="1233716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DB06B06-E199-B847-1AB7-6E3758B8CC5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167497" t="90128" r="166767" b="-89274"/>
          <a:stretch>
            <a:fillRect/>
          </a:stretch>
        </p:blipFill>
        <p:spPr>
          <a:xfrm>
            <a:off x="5367338" y="2814638"/>
            <a:ext cx="1467963" cy="121822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AF6E562-6A81-A27D-C14C-3489F9D5D93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169177" t="217775" r="168447" b="-216920"/>
          <a:stretch>
            <a:fillRect/>
          </a:stretch>
        </p:blipFill>
        <p:spPr>
          <a:xfrm>
            <a:off x="5367338" y="2814638"/>
            <a:ext cx="1467963" cy="1218225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6A5E622-9945-D210-5A80-B377A555E1A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745" t="4274" b="16"/>
          <a:stretch>
            <a:fillRect/>
          </a:stretch>
        </p:blipFill>
        <p:spPr>
          <a:xfrm>
            <a:off x="7820269" y="171162"/>
            <a:ext cx="1402750" cy="1176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847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1577975F-9E0B-A8B6-4A25-1E631E2A7144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669820" y="474488"/>
            <a:ext cx="6077433" cy="81040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err="1">
                <a:solidFill>
                  <a:srgbClr val="107082"/>
                </a:solidFill>
              </a:rPr>
              <a:t>Chaîne</a:t>
            </a:r>
            <a:r>
              <a:rPr lang="en-US" sz="3600" kern="1200">
                <a:solidFill>
                  <a:srgbClr val="107082"/>
                </a:solidFill>
                <a:latin typeface="+mj-lt"/>
                <a:ea typeface="+mj-ea"/>
                <a:cs typeface="+mj-cs"/>
              </a:rPr>
              <a:t> de transmission</a:t>
            </a:r>
            <a:endParaRPr lang="en-US" sz="3600" kern="1200">
              <a:solidFill>
                <a:srgbClr val="107082"/>
              </a:solidFill>
              <a:latin typeface="+mj-lt"/>
            </a:endParaRPr>
          </a:p>
        </p:txBody>
      </p:sp>
      <p:pic>
        <p:nvPicPr>
          <p:cNvPr id="7" name="Untitled_Project_V1">
            <a:hlinkClick r:id="" action="ppaction://media"/>
            <a:extLst>
              <a:ext uri="{FF2B5EF4-FFF2-40B4-BE49-F238E27FC236}">
                <a16:creationId xmlns:a16="http://schemas.microsoft.com/office/drawing/2014/main" id="{FEDDE466-8964-2751-AB39-6459C3741084}"/>
              </a:ext>
            </a:extLst>
          </p:cNvPr>
          <p:cNvPicPr>
            <a:picLocks noChangeAspect="1"/>
          </p:cNvPicPr>
          <p:nvPr>
            <a:vide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4">
                  <p14:trim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41165" y="1474095"/>
            <a:ext cx="8806803" cy="46230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229854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85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1A4F4F32-6523-3136-CB6F-9D2E6452F0C8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solidFill>
            <a:schemeClr val="bg1"/>
          </a:solidFill>
          <a:ln>
            <a:solidFill>
              <a:srgbClr val="107082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fr-FR"/>
              <a:t/>
            </a:r>
            <a:br>
              <a:rPr lang="fr-FR"/>
            </a:br>
            <a:r>
              <a:rPr lang="fr-FR"/>
              <a:t>Pratiques de base</a:t>
            </a:r>
            <a:br>
              <a:rPr lang="fr-FR"/>
            </a:br>
            <a:r>
              <a:rPr lang="fr-FR"/>
              <a:t> 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D4A8508-5CDC-BD22-E54E-9D3D1872C19B}"/>
              </a:ext>
            </a:extLst>
          </p:cNvPr>
          <p:cNvSpPr>
            <a:spLocks noGrp="1"/>
          </p:cNvSpPr>
          <p:nvPr>
            <p:ph type="body" sz="quarter" idx="19"/>
            <p:custDataLst>
              <p:tags r:id="rId2"/>
            </p:custDataLst>
          </p:nvPr>
        </p:nvSpPr>
        <p:spPr>
          <a:xfrm>
            <a:off x="1429634" y="5033963"/>
            <a:ext cx="2700338" cy="738187"/>
          </a:xfrm>
          <a:solidFill>
            <a:schemeClr val="bg2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b="1" dirty="0"/>
              <a:t>Hygiène </a:t>
            </a:r>
            <a:r>
              <a:rPr lang="fr-FR" b="1" dirty="0" smtClean="0"/>
              <a:t>des</a:t>
            </a:r>
            <a:r>
              <a:rPr lang="fr-FR" b="1" dirty="0"/>
              <a:t> mains 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802639B4-F874-2BD0-0A63-DE296A8C5DDB}"/>
              </a:ext>
            </a:extLst>
          </p:cNvPr>
          <p:cNvSpPr>
            <a:spLocks noGrp="1"/>
          </p:cNvSpPr>
          <p:nvPr>
            <p:ph type="body" sz="quarter" idx="20"/>
            <p:custDataLst>
              <p:tags r:id="rId3"/>
            </p:custDataLst>
          </p:nvPr>
        </p:nvSpPr>
        <p:spPr>
          <a:xfrm>
            <a:off x="4745831" y="5034143"/>
            <a:ext cx="2867351" cy="738187"/>
          </a:xfr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b="1">
                <a:solidFill>
                  <a:srgbClr val="107082"/>
                </a:solidFill>
              </a:rPr>
              <a:t>Étiquette respiratoire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A36FAB6-FE1E-3E88-B719-E3E44C90346E}"/>
              </a:ext>
            </a:extLst>
          </p:cNvPr>
          <p:cNvSpPr>
            <a:spLocks noGrp="1"/>
          </p:cNvSpPr>
          <p:nvPr>
            <p:ph type="body" sz="quarter" idx="21"/>
            <p:custDataLst>
              <p:tags r:id="rId4"/>
            </p:custDataLst>
          </p:nvPr>
        </p:nvSpPr>
        <p:spPr>
          <a:xfrm>
            <a:off x="8171036" y="5033963"/>
            <a:ext cx="2700338" cy="738187"/>
          </a:xfrm>
          <a:solidFill>
            <a:schemeClr val="bg2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b="1">
                <a:solidFill>
                  <a:schemeClr val="bg1"/>
                </a:solidFill>
              </a:rPr>
              <a:t>Désinfection du matériel</a:t>
            </a:r>
          </a:p>
        </p:txBody>
      </p:sp>
      <p:sp>
        <p:nvSpPr>
          <p:cNvPr id="14" name="Ovale 28" descr="Cercle beige">
            <a:extLst>
              <a:ext uri="{FF2B5EF4-FFF2-40B4-BE49-F238E27FC236}">
                <a16:creationId xmlns:a16="http://schemas.microsoft.com/office/drawing/2014/main" id="{721FDE34-85D7-FB48-AEB1-EF7307E92210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970846" y="1827692"/>
            <a:ext cx="3094514" cy="29372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sp>
        <p:nvSpPr>
          <p:cNvPr id="15" name="Ovale 26" descr="Cercle bleu">
            <a:extLst>
              <a:ext uri="{FF2B5EF4-FFF2-40B4-BE49-F238E27FC236}">
                <a16:creationId xmlns:a16="http://schemas.microsoft.com/office/drawing/2014/main" id="{73C78ACF-8FB4-06F5-5CBA-5DC7F86D13DF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4587793" y="2040880"/>
            <a:ext cx="3018889" cy="2538728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sp>
        <p:nvSpPr>
          <p:cNvPr id="13" name="Ovale 28" descr="Cercle beige">
            <a:extLst>
              <a:ext uri="{FF2B5EF4-FFF2-40B4-BE49-F238E27FC236}">
                <a16:creationId xmlns:a16="http://schemas.microsoft.com/office/drawing/2014/main" id="{CF09F6D1-04D3-5B29-9E63-7212D9BF7210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133723" y="1827692"/>
            <a:ext cx="3303281" cy="303120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pic>
        <p:nvPicPr>
          <p:cNvPr id="25" name="Espace réservé pour une image  24" descr="Une image contenant personne, Visage humain, habits, fille&#10;&#10;Description générée automatiquement">
            <a:extLst>
              <a:ext uri="{FF2B5EF4-FFF2-40B4-BE49-F238E27FC236}">
                <a16:creationId xmlns:a16="http://schemas.microsoft.com/office/drawing/2014/main" id="{435564E3-B4AC-4ACB-AB3B-D3142ECCDA2D}"/>
              </a:ext>
            </a:extLst>
          </p:cNvPr>
          <p:cNvPicPr>
            <a:picLocks noGrp="1" noChangeAspect="1"/>
          </p:cNvPicPr>
          <p:nvPr>
            <p:ph type="pic" sz="quarter" idx="16"/>
            <p:custDataLst>
              <p:tags r:id="rId8"/>
            </p:custDataLst>
          </p:nvPr>
        </p:nvPicPr>
        <p:blipFill>
          <a:blip r:embed="rId13"/>
          <a:srcRect l="3178" r="3178"/>
          <a:stretch/>
        </p:blipFill>
        <p:spPr>
          <a:xfrm>
            <a:off x="4862512" y="2182746"/>
            <a:ext cx="2466975" cy="2314575"/>
          </a:xfrm>
        </p:spPr>
      </p:pic>
      <p:pic>
        <p:nvPicPr>
          <p:cNvPr id="21" name="Espace réservé pour une image  20" descr="Désinfectant de surface : mousse, spray ou lingettes">
            <a:extLst>
              <a:ext uri="{FF2B5EF4-FFF2-40B4-BE49-F238E27FC236}">
                <a16:creationId xmlns:a16="http://schemas.microsoft.com/office/drawing/2014/main" id="{09EFA6B3-00ED-DA4B-0CF3-EBFC070B2FA9}"/>
              </a:ext>
            </a:extLst>
          </p:cNvPr>
          <p:cNvPicPr>
            <a:picLocks noGrp="1" noChangeAspect="1"/>
          </p:cNvPicPr>
          <p:nvPr>
            <p:ph type="pic" sz="quarter" idx="17"/>
            <p:custDataLst>
              <p:tags r:id="rId9"/>
            </p:custDataLst>
          </p:nvPr>
        </p:nvPicPr>
        <p:blipFill>
          <a:blip r:embed="rId14"/>
          <a:srcRect l="16667" r="16667"/>
          <a:stretch/>
        </p:blipFill>
        <p:spPr>
          <a:xfrm>
            <a:off x="8308285" y="2081262"/>
            <a:ext cx="2414016" cy="2414016"/>
          </a:xfrm>
        </p:spPr>
      </p:pic>
      <p:pic>
        <p:nvPicPr>
          <p:cNvPr id="24" name="Espace réservé pour une image  23" descr="Hand washing">
            <a:extLst>
              <a:ext uri="{FF2B5EF4-FFF2-40B4-BE49-F238E27FC236}">
                <a16:creationId xmlns:a16="http://schemas.microsoft.com/office/drawing/2014/main" id="{0EF7262E-ED78-421E-659A-66385F1C9211}"/>
              </a:ext>
            </a:extLst>
          </p:cNvPr>
          <p:cNvPicPr>
            <a:picLocks noGrp="1" noChangeAspect="1"/>
          </p:cNvPicPr>
          <p:nvPr>
            <p:ph type="pic" sz="quarter" idx="14"/>
            <p:custDataLst>
              <p:tags r:id="rId10"/>
            </p:custDataLst>
          </p:nvPr>
        </p:nvPicPr>
        <p:blipFill>
          <a:blip r:embed="rId15"/>
          <a:srcRect l="1466" r="1466"/>
          <a:stretch/>
        </p:blipFill>
        <p:spPr>
          <a:xfrm>
            <a:off x="1532330" y="2044249"/>
            <a:ext cx="2497523" cy="2450864"/>
          </a:xfrm>
        </p:spPr>
      </p:pic>
    </p:spTree>
    <p:extLst>
      <p:ext uri="{BB962C8B-B14F-4D97-AF65-F5344CB8AC3E}">
        <p14:creationId xmlns:p14="http://schemas.microsoft.com/office/powerpoint/2010/main" val="109382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TextBox 258">
            <a:extLst>
              <a:ext uri="{FF2B5EF4-FFF2-40B4-BE49-F238E27FC236}">
                <a16:creationId xmlns:a16="http://schemas.microsoft.com/office/drawing/2014/main" id="{2F7E555B-8854-B5B4-8B3F-81B249263BE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8200" y="557190"/>
            <a:ext cx="10515600" cy="184001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 err="1">
                <a:solidFill>
                  <a:srgbClr val="107082"/>
                </a:solidFill>
                <a:latin typeface="+mj-lt"/>
                <a:ea typeface="+mj-ea"/>
                <a:cs typeface="+mj-cs"/>
              </a:rPr>
              <a:t>Hygiène</a:t>
            </a:r>
            <a:r>
              <a:rPr lang="en-US" sz="4000" b="1" kern="1200">
                <a:solidFill>
                  <a:srgbClr val="107082"/>
                </a:solidFill>
                <a:latin typeface="+mj-lt"/>
                <a:ea typeface="+mj-ea"/>
                <a:cs typeface="+mj-cs"/>
              </a:rPr>
              <a:t> des mains - Pratiques </a:t>
            </a:r>
            <a:r>
              <a:rPr lang="en-US" sz="4000" b="1" kern="1200" err="1">
                <a:solidFill>
                  <a:srgbClr val="107082"/>
                </a:solidFill>
                <a:latin typeface="+mj-lt"/>
                <a:ea typeface="+mj-ea"/>
                <a:cs typeface="+mj-cs"/>
              </a:rPr>
              <a:t>générales</a:t>
            </a:r>
            <a:endParaRPr lang="en-US" sz="4000" b="1" kern="1200">
              <a:solidFill>
                <a:srgbClr val="10708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58" name="Picture 257" descr="woman wearing gray sweatshirt holding tissue">
            <a:extLst>
              <a:ext uri="{FF2B5EF4-FFF2-40B4-BE49-F238E27FC236}">
                <a16:creationId xmlns:a16="http://schemas.microsoft.com/office/drawing/2014/main" id="{A6DD3702-0B6E-F1F9-5201-265DEF41EEA8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8"/>
          <a:srcRect t="7114" r="3" b="4469"/>
          <a:stretch/>
        </p:blipFill>
        <p:spPr>
          <a:xfrm>
            <a:off x="182787" y="2752657"/>
            <a:ext cx="2786302" cy="3537928"/>
          </a:xfrm>
          <a:prstGeom prst="rect">
            <a:avLst/>
          </a:prstGeom>
        </p:spPr>
      </p:pic>
      <p:pic>
        <p:nvPicPr>
          <p:cNvPr id="254" name="Picture 253" descr="Bowl of food">
            <a:extLst>
              <a:ext uri="{FF2B5EF4-FFF2-40B4-BE49-F238E27FC236}">
                <a16:creationId xmlns:a16="http://schemas.microsoft.com/office/drawing/2014/main" id="{9F3B2E41-1351-0996-4662-7BC6D0A91AB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9"/>
          <a:srcRect l="25610" r="22297" b="4"/>
          <a:stretch/>
        </p:blipFill>
        <p:spPr>
          <a:xfrm>
            <a:off x="3056070" y="2752657"/>
            <a:ext cx="3021827" cy="3537928"/>
          </a:xfrm>
          <a:prstGeom prst="rect">
            <a:avLst/>
          </a:prstGeom>
        </p:spPr>
      </p:pic>
      <p:pic>
        <p:nvPicPr>
          <p:cNvPr id="3" name="Image 2" descr="L'Hôpital de Verdun comptera 36 lits de plus dès l'hiver prochain | La  Presse">
            <a:extLst>
              <a:ext uri="{FF2B5EF4-FFF2-40B4-BE49-F238E27FC236}">
                <a16:creationId xmlns:a16="http://schemas.microsoft.com/office/drawing/2014/main" id="{604F6C8D-195A-7FB8-3A47-0EED879A040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10"/>
          <a:srcRect l="15407" r="34012" b="-1"/>
          <a:stretch/>
        </p:blipFill>
        <p:spPr>
          <a:xfrm>
            <a:off x="9184980" y="2766512"/>
            <a:ext cx="2827865" cy="3524073"/>
          </a:xfrm>
          <a:prstGeom prst="rect">
            <a:avLst/>
          </a:prstGeom>
        </p:spPr>
      </p:pic>
      <p:pic>
        <p:nvPicPr>
          <p:cNvPr id="255" name="Picture 254" descr="Close-up of empty toilet role on holder">
            <a:extLst>
              <a:ext uri="{FF2B5EF4-FFF2-40B4-BE49-F238E27FC236}">
                <a16:creationId xmlns:a16="http://schemas.microsoft.com/office/drawing/2014/main" id="{FBFC0C17-1A25-B7AB-47BF-8F0BAACC3FD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11"/>
          <a:srcRect l="18513" r="32801"/>
          <a:stretch/>
        </p:blipFill>
        <p:spPr>
          <a:xfrm>
            <a:off x="6139335" y="2766512"/>
            <a:ext cx="2869428" cy="3524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99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TextBox 258">
            <a:extLst>
              <a:ext uri="{FF2B5EF4-FFF2-40B4-BE49-F238E27FC236}">
                <a16:creationId xmlns:a16="http://schemas.microsoft.com/office/drawing/2014/main" id="{2F7E555B-8854-B5B4-8B3F-81B249263BE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0584" y="484121"/>
            <a:ext cx="11855845" cy="141203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fr-CA" sz="4000" b="1" kern="1200">
                <a:solidFill>
                  <a:srgbClr val="107082"/>
                </a:solidFill>
                <a:latin typeface="+mj-lt"/>
                <a:ea typeface="+mj-ea"/>
                <a:cs typeface="+mj-cs"/>
              </a:rPr>
              <a:t>Hygiène des mains -</a:t>
            </a:r>
            <a:r>
              <a:rPr lang="fr-CA" sz="4000" b="1">
                <a:solidFill>
                  <a:srgbClr val="107082"/>
                </a:solidFill>
                <a:latin typeface="+mj-lt"/>
                <a:ea typeface="+mj-ea"/>
                <a:cs typeface="+mj-cs"/>
              </a:rPr>
              <a:t> </a:t>
            </a:r>
            <a:endParaRPr lang="fr-CA">
              <a:solidFill>
                <a:srgbClr val="000000"/>
              </a:solidFill>
              <a:latin typeface="Arial 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fr-CA" sz="4000" b="1">
                <a:solidFill>
                  <a:srgbClr val="107082"/>
                </a:solidFill>
                <a:latin typeface="+mj-lt"/>
                <a:ea typeface="+mj-ea"/>
                <a:cs typeface="+mj-cs"/>
              </a:rPr>
              <a:t>Milieux de soins</a:t>
            </a:r>
          </a:p>
        </p:txBody>
      </p:sp>
      <p:pic>
        <p:nvPicPr>
          <p:cNvPr id="254" name="Picture 253" descr="Doctor administering needle to elderly">
            <a:extLst>
              <a:ext uri="{FF2B5EF4-FFF2-40B4-BE49-F238E27FC236}">
                <a16:creationId xmlns:a16="http://schemas.microsoft.com/office/drawing/2014/main" id="{9F3B2E41-1351-0996-4662-7BC6D0A91AB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8"/>
          <a:srcRect l="24741" r="24741"/>
          <a:stretch/>
        </p:blipFill>
        <p:spPr>
          <a:xfrm>
            <a:off x="3388578" y="3473093"/>
            <a:ext cx="2232120" cy="2900619"/>
          </a:xfrm>
          <a:prstGeom prst="rect">
            <a:avLst/>
          </a:prstGeom>
        </p:spPr>
      </p:pic>
      <p:pic>
        <p:nvPicPr>
          <p:cNvPr id="255" name="Picture 254" descr="Person wearing surgical gloves">
            <a:extLst>
              <a:ext uri="{FF2B5EF4-FFF2-40B4-BE49-F238E27FC236}">
                <a16:creationId xmlns:a16="http://schemas.microsoft.com/office/drawing/2014/main" id="{FBFC0C17-1A25-B7AB-47BF-8F0BAACC3FD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9"/>
          <a:srcRect l="24741" r="24741"/>
          <a:stretch/>
        </p:blipFill>
        <p:spPr>
          <a:xfrm>
            <a:off x="5957061" y="3459237"/>
            <a:ext cx="2245974" cy="29144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6F9DAA-1E53-9587-6BF0-6F915A8AD98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984883" y="2555677"/>
            <a:ext cx="128708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/>
              <a:t>Moment 4</a:t>
            </a:r>
          </a:p>
        </p:txBody>
      </p:sp>
      <p:pic>
        <p:nvPicPr>
          <p:cNvPr id="2" name="Image 1" descr="Image de photo professionnelle de la santé uniforme hôpital moment 1 hygiène des mains distributeur solution hydroalcoolique">
            <a:extLst>
              <a:ext uri="{FF2B5EF4-FFF2-40B4-BE49-F238E27FC236}">
                <a16:creationId xmlns:a16="http://schemas.microsoft.com/office/drawing/2014/main" id="{6CF5A0CB-53CA-22C7-15B5-B91BD914A3E3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4196" t="6061" r="15734" b="-1247"/>
          <a:stretch>
            <a:fillRect/>
          </a:stretch>
        </p:blipFill>
        <p:spPr>
          <a:xfrm>
            <a:off x="866" y="3100255"/>
            <a:ext cx="3174730" cy="359374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300EF62-D8C0-E46D-3350-612F7CBE3CB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057822" y="2541823"/>
            <a:ext cx="1402835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/>
              <a:t>Moment 1</a:t>
            </a:r>
          </a:p>
        </p:txBody>
      </p:sp>
      <p:pic>
        <p:nvPicPr>
          <p:cNvPr id="5" name="Image 4" descr="Une image contenant personne, intérieur, pièce, mur&#10;&#10;Le contenu généré par l’IA peut être incorrect.">
            <a:extLst>
              <a:ext uri="{FF2B5EF4-FFF2-40B4-BE49-F238E27FC236}">
                <a16:creationId xmlns:a16="http://schemas.microsoft.com/office/drawing/2014/main" id="{5B46B13E-4627-FAD4-6DCF-055AE483E82E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3993" t="669" r="341" b="954"/>
          <a:stretch>
            <a:fillRect/>
          </a:stretch>
        </p:blipFill>
        <p:spPr>
          <a:xfrm>
            <a:off x="8351261" y="3093990"/>
            <a:ext cx="3844895" cy="341872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93069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Une image contenant cercle, capture d’écran&#10;&#10;Description générée automatiquement">
            <a:extLst>
              <a:ext uri="{FF2B5EF4-FFF2-40B4-BE49-F238E27FC236}">
                <a16:creationId xmlns:a16="http://schemas.microsoft.com/office/drawing/2014/main" id="{64041411-0C36-59D6-5FF8-6DFFBECB167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90059" y="2959329"/>
            <a:ext cx="3453019" cy="3281483"/>
          </a:xfrm>
          <a:prstGeom prst="rect">
            <a:avLst/>
          </a:prstGeom>
        </p:spPr>
      </p:pic>
      <p:pic>
        <p:nvPicPr>
          <p:cNvPr id="12" name="Image 11" descr="Une image contenant cercle, capture d’écran&#10;&#10;Description générée automatiquement">
            <a:extLst>
              <a:ext uri="{FF2B5EF4-FFF2-40B4-BE49-F238E27FC236}">
                <a16:creationId xmlns:a16="http://schemas.microsoft.com/office/drawing/2014/main" id="{7E201A6C-79AC-9819-49B6-BEEB33B8139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12911" y="3166992"/>
            <a:ext cx="3262777" cy="298045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9B50D7E-C324-D26A-9FBB-BB639500EA55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en-US" sz="4000" dirty="0"/>
              <a:t>HYGIÈNE </a:t>
            </a:r>
            <a:r>
              <a:rPr lang="en-US" sz="4000" dirty="0" smtClean="0"/>
              <a:t>DES </a:t>
            </a:r>
            <a:r>
              <a:rPr lang="en-US" sz="4000" dirty="0"/>
              <a:t>MAINS </a:t>
            </a:r>
            <a:endParaRPr lang="fr-FR" sz="4000" dirty="0"/>
          </a:p>
        </p:txBody>
      </p:sp>
      <p:pic>
        <p:nvPicPr>
          <p:cNvPr id="11" name="Image 10" descr="Une image contenant nourriture, Snack, personne, dessert&#10;&#10;Description générée automatiquement">
            <a:extLst>
              <a:ext uri="{FF2B5EF4-FFF2-40B4-BE49-F238E27FC236}">
                <a16:creationId xmlns:a16="http://schemas.microsoft.com/office/drawing/2014/main" id="{7F712A13-3A66-BAAA-182F-00A51ECF2B05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4855383" y="3427179"/>
            <a:ext cx="2487612" cy="218005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52CB785-FEFC-E7B3-8823-FAF7AC92EDD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4652428" y="1370314"/>
            <a:ext cx="6760881" cy="183467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05DC3E42-CE13-5E16-CDE3-DC232F737EB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308186" y="1849451"/>
            <a:ext cx="3601229" cy="1104245"/>
          </a:xfrm>
          <a:prstGeom prst="downArrow">
            <a:avLst/>
          </a:prstGeom>
          <a:noFill/>
          <a:ln w="57150">
            <a:solidFill>
              <a:schemeClr val="bg2">
                <a:lumMod val="60000"/>
                <a:lumOff val="4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600" b="1" dirty="0">
                <a:hlinkClick r:id="rId14"/>
              </a:rPr>
              <a:t>Solution </a:t>
            </a:r>
            <a:r>
              <a:rPr lang="fr-FR" sz="1600" b="1" dirty="0" err="1">
                <a:hlinkClick r:id="rId14"/>
              </a:rPr>
              <a:t>hydroalcoolique</a:t>
            </a:r>
            <a:r>
              <a:rPr lang="fr-FR" sz="1600" b="1" dirty="0">
                <a:hlinkClick r:id="rId14"/>
              </a:rPr>
              <a:t> (SHA)</a:t>
            </a:r>
            <a:endParaRPr lang="fr-FR" sz="1600" b="1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7EA6B84-DE01-2C50-C007-8014B6ECDCE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483459" y="1849452"/>
            <a:ext cx="3068876" cy="858857"/>
          </a:xfrm>
          <a:prstGeom prst="downArrow">
            <a:avLst/>
          </a:prstGeom>
          <a:noFill/>
          <a:ln w="57150"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b="1"/>
              <a:t>À l’eau et au savon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1FAFE51-372B-F084-1D82-7320DBC11B07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686667" y="619590"/>
            <a:ext cx="406887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3200" b="1">
                <a:solidFill>
                  <a:schemeClr val="bg2">
                    <a:lumMod val="75000"/>
                  </a:schemeClr>
                </a:solidFill>
              </a:rPr>
              <a:t>Deux méthodes</a:t>
            </a:r>
            <a:r>
              <a:rPr lang="fr-FR" b="1">
                <a:solidFill>
                  <a:schemeClr val="bg2">
                    <a:lumMod val="75000"/>
                  </a:schemeClr>
                </a:solidFill>
              </a:rPr>
              <a:t> </a:t>
            </a:r>
            <a:endParaRPr lang="fr-FR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9" name="Image 8" descr="Une image contenant personne, doigt, main, ongle&#10;&#10;Description générée automatiquement">
            <a:extLst>
              <a:ext uri="{FF2B5EF4-FFF2-40B4-BE49-F238E27FC236}">
                <a16:creationId xmlns:a16="http://schemas.microsoft.com/office/drawing/2014/main" id="{09078E97-2789-2332-52EC-B63ED1F4EB54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8844438" y="3626971"/>
            <a:ext cx="2283775" cy="1981559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8670021" y="6360739"/>
            <a:ext cx="1971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CA" dirty="0" smtClean="0">
                <a:hlinkClick r:id="rId16"/>
              </a:rPr>
              <a:t>Vidéo HDM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752257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0"/>
                            </p:stCondLst>
                            <p:childTnLst>
                              <p:par>
                                <p:cTn id="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lose-up of a hand&#10;&#10;Description automatically generated">
            <a:extLst>
              <a:ext uri="{FF2B5EF4-FFF2-40B4-BE49-F238E27FC236}">
                <a16:creationId xmlns:a16="http://schemas.microsoft.com/office/drawing/2014/main" id="{00D5299E-8429-6EC3-463A-584691C7FBE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2130907" y="864693"/>
            <a:ext cx="7079975" cy="4796775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E9B9565-798E-105E-626C-17AA7035A9E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33712" y="1315669"/>
            <a:ext cx="461058" cy="190982"/>
          </a:xfrm>
          <a:prstGeom prst="rect">
            <a:avLst/>
          </a:prstGeom>
          <a:solidFill>
            <a:srgbClr val="8D6D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1AA476C-C667-A380-535C-3A41E9FC682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23142" y="3611840"/>
            <a:ext cx="461058" cy="190982"/>
          </a:xfrm>
          <a:prstGeom prst="rect">
            <a:avLst/>
          </a:prstGeom>
          <a:solidFill>
            <a:srgbClr val="C89F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7CB9F1F-E3F9-729C-1A04-D954001F15F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35827" y="5398386"/>
            <a:ext cx="461058" cy="190982"/>
          </a:xfrm>
          <a:prstGeom prst="rect">
            <a:avLst/>
          </a:prstGeom>
          <a:solidFill>
            <a:srgbClr val="F4CA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A0E089F-3A8A-6458-B797-BD28AEB72F0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1400" y="1121396"/>
            <a:ext cx="145370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err="1"/>
              <a:t>Souvent</a:t>
            </a:r>
            <a:r>
              <a:rPr lang="en-US" sz="1600"/>
              <a:t> </a:t>
            </a:r>
            <a:r>
              <a:rPr lang="en-US" sz="1600" err="1"/>
              <a:t>oubliées</a:t>
            </a:r>
            <a:endParaRPr lang="en-US" sz="1600" b="1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0F87DBD-C762-58C7-9492-1533F8925C7C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99633" y="3529220"/>
            <a:ext cx="1694844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/>
              <a:t>Parfois </a:t>
            </a:r>
            <a:r>
              <a:rPr lang="en-US" sz="1600" err="1"/>
              <a:t>oubliées</a:t>
            </a:r>
            <a:endParaRPr lang="en-US" err="1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B5FBCE6-A427-2BDD-612A-2AA35CFB886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16982" y="5322240"/>
            <a:ext cx="145370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/>
              <a:t>Bien</a:t>
            </a:r>
          </a:p>
        </p:txBody>
      </p:sp>
    </p:spTree>
    <p:extLst>
      <p:ext uri="{BB962C8B-B14F-4D97-AF65-F5344CB8AC3E}">
        <p14:creationId xmlns:p14="http://schemas.microsoft.com/office/powerpoint/2010/main" val="3002320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B7365D6F-1220-2793-878E-CFE68A4FA582}"/>
              </a:ext>
            </a:extLst>
          </p:cNvPr>
          <p:cNvSpPr>
            <a:spLocks noGrp="1"/>
          </p:cNvSpPr>
          <p:nvPr>
            <p:ph type="pic" sz="quarter" idx="13"/>
            <p:custDataLst>
              <p:tags r:id="rId1"/>
            </p:custDataLst>
          </p:nvPr>
        </p:nvSpPr>
        <p:spPr>
          <a:xfrm>
            <a:off x="0" y="22412"/>
            <a:ext cx="12192000" cy="6858000"/>
          </a:xfrm>
          <a:solidFill>
            <a:schemeClr val="bg1">
              <a:lumMod val="95000"/>
            </a:schemeClr>
          </a:solidFill>
        </p:spPr>
      </p:sp>
      <p:pic>
        <p:nvPicPr>
          <p:cNvPr id="27" name="Espace réservé du contenu 26" descr="Une image contenant personne, habits, Visage humain, poignet&#10;&#10;Description générée automatiquement">
            <a:extLst>
              <a:ext uri="{FF2B5EF4-FFF2-40B4-BE49-F238E27FC236}">
                <a16:creationId xmlns:a16="http://schemas.microsoft.com/office/drawing/2014/main" id="{BF696F8A-DDBF-F31F-FA76-B34B7803E4DC}"/>
              </a:ext>
            </a:extLst>
          </p:cNvPr>
          <p:cNvPicPr>
            <a:picLocks noGrp="1" noChangeAspect="1"/>
          </p:cNvPicPr>
          <p:nvPr>
            <p:ph sz="half" idx="15"/>
            <p:custDataLst>
              <p:tags r:id="rId2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6922407" y="2655336"/>
            <a:ext cx="1763256" cy="1621403"/>
          </a:xfrm>
        </p:spPr>
      </p:pic>
      <p:pic>
        <p:nvPicPr>
          <p:cNvPr id="24" name="Espace réservé du contenu 23" descr="Une image contenant personne, Pantalons, habits, Poubelle&#10;&#10;Description générée automatiquement">
            <a:extLst>
              <a:ext uri="{FF2B5EF4-FFF2-40B4-BE49-F238E27FC236}">
                <a16:creationId xmlns:a16="http://schemas.microsoft.com/office/drawing/2014/main" id="{BA9BB1C3-4618-9BBF-1432-5A7551BC80CE}"/>
              </a:ext>
            </a:extLst>
          </p:cNvPr>
          <p:cNvPicPr>
            <a:picLocks noGrp="1" noChangeAspect="1"/>
          </p:cNvPicPr>
          <p:nvPr>
            <p:ph sz="half" idx="14"/>
            <p:custDataLst>
              <p:tags r:id="rId3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3893816" y="2667564"/>
            <a:ext cx="1694319" cy="1555386"/>
          </a:xfr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BA766412-1F91-1658-0EA3-034A77D2FB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838200" y="365125"/>
            <a:ext cx="10515600" cy="987968"/>
          </a:xfrm>
          <a:solidFill>
            <a:srgbClr val="F0CDA1"/>
          </a:solidFill>
        </p:spPr>
        <p:txBody>
          <a:bodyPr>
            <a:normAutofit fontScale="90000"/>
          </a:bodyPr>
          <a:lstStyle/>
          <a:p>
            <a:pPr algn="ctr"/>
            <a:r>
              <a:rPr lang="fr-FR" sz="3300">
                <a:solidFill>
                  <a:srgbClr val="107082"/>
                </a:solidFill>
              </a:rPr>
              <a:t/>
            </a:r>
            <a:br>
              <a:rPr lang="fr-FR" sz="3300">
                <a:solidFill>
                  <a:srgbClr val="107082"/>
                </a:solidFill>
              </a:rPr>
            </a:br>
            <a:r>
              <a:rPr lang="fr-FR" sz="3300">
                <a:solidFill>
                  <a:srgbClr val="107082"/>
                </a:solidFill>
              </a:rPr>
              <a:t>Hygiène et étiquette respiratoire</a:t>
            </a:r>
            <a:endParaRPr lang="fr-FR" sz="3300" b="0">
              <a:solidFill>
                <a:srgbClr val="000000"/>
              </a:solidFill>
            </a:endParaRPr>
          </a:p>
          <a:p>
            <a:pPr algn="r"/>
            <a:endParaRPr lang="fr-FR"/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4FABC20A-131F-401D-C52F-59F7B764C15D}"/>
              </a:ext>
            </a:extLst>
          </p:cNvPr>
          <p:cNvSpPr>
            <a:spLocks noGrp="1"/>
          </p:cNvSpPr>
          <p:nvPr>
            <p:ph sz="half" idx="16"/>
            <p:custDataLst>
              <p:tags r:id="rId5"/>
            </p:custDataLst>
          </p:nvPr>
        </p:nvSpPr>
        <p:spPr>
          <a:xfrm>
            <a:off x="6698351" y="4721672"/>
            <a:ext cx="2194055" cy="1681298"/>
          </a:xfrm>
          <a:solidFill>
            <a:srgbClr val="107082"/>
          </a:solidFill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 sz="1800">
                <a:solidFill>
                  <a:schemeClr val="bg2">
                    <a:lumMod val="40000"/>
                    <a:lumOff val="60000"/>
                  </a:schemeClr>
                </a:solidFill>
                <a:latin typeface="Gill Sans MT"/>
              </a:rPr>
              <a:t>Pas de mouchoir?</a:t>
            </a:r>
            <a:endParaRPr lang="fr-FR"/>
          </a:p>
          <a:p>
            <a:r>
              <a:rPr lang="fr-FR" sz="1800">
                <a:solidFill>
                  <a:schemeClr val="bg2">
                    <a:lumMod val="40000"/>
                    <a:lumOff val="60000"/>
                  </a:schemeClr>
                </a:solidFill>
                <a:latin typeface="Gill Sans MT"/>
              </a:rPr>
              <a:t>Toussez ou éternuez dans le pli de votre coude ou le haut de votre bras</a:t>
            </a:r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53CCFCB3-AC2F-D664-DE33-950FB8B14FF0}"/>
              </a:ext>
            </a:extLst>
          </p:cNvPr>
          <p:cNvSpPr>
            <a:spLocks noGrp="1"/>
          </p:cNvSpPr>
          <p:nvPr>
            <p:ph sz="half" idx="17"/>
            <p:custDataLst>
              <p:tags r:id="rId6"/>
            </p:custDataLst>
          </p:nvPr>
        </p:nvSpPr>
        <p:spPr>
          <a:xfrm>
            <a:off x="3893918" y="4721674"/>
            <a:ext cx="1933623" cy="1681296"/>
          </a:xfrm>
          <a:solidFill>
            <a:srgbClr val="107082"/>
          </a:solidFill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 sz="1800">
                <a:solidFill>
                  <a:schemeClr val="bg2">
                    <a:lumMod val="40000"/>
                    <a:lumOff val="60000"/>
                  </a:schemeClr>
                </a:solidFill>
                <a:latin typeface="Gill Sans MT"/>
              </a:rPr>
              <a:t>Jetez le mouchoir de papier à la poubelle</a:t>
            </a:r>
          </a:p>
          <a:p>
            <a:pPr lvl="1"/>
            <a:endParaRPr lang="fr-FR" sz="1800" b="1">
              <a:solidFill>
                <a:schemeClr val="bg2">
                  <a:lumMod val="40000"/>
                  <a:lumOff val="60000"/>
                </a:schemeClr>
              </a:solidFill>
              <a:latin typeface="Gill Sans MT"/>
            </a:endParaRPr>
          </a:p>
        </p:txBody>
      </p:sp>
      <p:sp>
        <p:nvSpPr>
          <p:cNvPr id="10" name="Espace réservé du contenu 9">
            <a:extLst>
              <a:ext uri="{FF2B5EF4-FFF2-40B4-BE49-F238E27FC236}">
                <a16:creationId xmlns:a16="http://schemas.microsoft.com/office/drawing/2014/main" id="{FA45DCF9-1D88-746D-5108-61FF653C4F89}"/>
              </a:ext>
            </a:extLst>
          </p:cNvPr>
          <p:cNvSpPr>
            <a:spLocks noGrp="1"/>
          </p:cNvSpPr>
          <p:nvPr>
            <p:ph sz="half" idx="18"/>
            <p:custDataLst>
              <p:tags r:id="rId7"/>
            </p:custDataLst>
          </p:nvPr>
        </p:nvSpPr>
        <p:spPr>
          <a:xfrm>
            <a:off x="656214" y="4721671"/>
            <a:ext cx="2522001" cy="1681298"/>
          </a:xfrm>
          <a:solidFill>
            <a:srgbClr val="107082"/>
          </a:solidFill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 sz="1800">
                <a:solidFill>
                  <a:schemeClr val="bg2">
                    <a:lumMod val="40000"/>
                    <a:lumOff val="60000"/>
                  </a:schemeClr>
                </a:solidFill>
                <a:latin typeface="Gill Sans MT"/>
              </a:rPr>
              <a:t>Couvrez votre bouche et votre nez avec un mouchoir de papier lorsque vous toussez ou éternuez</a:t>
            </a:r>
            <a:endParaRPr lang="fr-FR" sz="180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1" name="Espace réservé du contenu 20" descr="Une image contenant personne, Visage humain, habits, fille&#10;&#10;Description générée automatiquement">
            <a:extLst>
              <a:ext uri="{FF2B5EF4-FFF2-40B4-BE49-F238E27FC236}">
                <a16:creationId xmlns:a16="http://schemas.microsoft.com/office/drawing/2014/main" id="{A17384A5-B65A-9934-F420-9B7EE57C0481}"/>
              </a:ext>
            </a:extLst>
          </p:cNvPr>
          <p:cNvPicPr>
            <a:picLocks noGrp="1" noChangeAspect="1"/>
          </p:cNvPicPr>
          <p:nvPr>
            <p:ph sz="half" idx="1"/>
            <p:custDataLst>
              <p:tags r:id="rId8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022144" y="2650249"/>
            <a:ext cx="1784126" cy="1595130"/>
          </a:xfrm>
        </p:spPr>
      </p:pic>
      <p:pic>
        <p:nvPicPr>
          <p:cNvPr id="29" name="Image 28" descr="Une image contenant personne, habits, intérieur, mur&#10;&#10;Description générée automatiquement">
            <a:extLst>
              <a:ext uri="{FF2B5EF4-FFF2-40B4-BE49-F238E27FC236}">
                <a16:creationId xmlns:a16="http://schemas.microsoft.com/office/drawing/2014/main" id="{352791A1-F15C-1DBB-D233-576BFC7B854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9617222" y="2718184"/>
            <a:ext cx="1552793" cy="1543759"/>
          </a:xfrm>
          <a:prstGeom prst="ellipse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FC96D366-A995-7A3A-6631-73A88C990AC8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9514769" y="4723732"/>
            <a:ext cx="1759352" cy="646331"/>
          </a:xfrm>
          <a:prstGeom prst="rect">
            <a:avLst/>
          </a:prstGeom>
          <a:solidFill>
            <a:srgbClr val="10708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>
                <a:solidFill>
                  <a:schemeClr val="bg2">
                    <a:lumMod val="60000"/>
                    <a:lumOff val="40000"/>
                  </a:schemeClr>
                </a:solidFill>
                <a:latin typeface="Gill Sans MT"/>
              </a:rPr>
              <a:t>Lavez vos mains souvent</a:t>
            </a:r>
            <a:endParaRPr lang="fr-FR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70" name="ZoneTexte 469">
            <a:extLst>
              <a:ext uri="{FF2B5EF4-FFF2-40B4-BE49-F238E27FC236}">
                <a16:creationId xmlns:a16="http://schemas.microsoft.com/office/drawing/2014/main" id="{7F1861C4-0852-7CBB-B1C6-FD6D1C82AEE4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6320923" y="1467664"/>
            <a:ext cx="5506082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fr-FR" sz="1400" b="1" baseline="0">
                <a:solidFill>
                  <a:srgbClr val="107082"/>
                </a:solidFill>
                <a:latin typeface="Gill Sans MT"/>
                <a:ea typeface="Segoe UI"/>
                <a:cs typeface="Segoe UI"/>
              </a:rPr>
              <a:t>TOUSSER OU  ÉTERNUER</a:t>
            </a:r>
            <a:r>
              <a:rPr lang="fr-FR" sz="1400" baseline="0">
                <a:latin typeface="Gill Sans MT"/>
                <a:ea typeface="Segoe UI"/>
                <a:cs typeface="Segoe UI"/>
              </a:rPr>
              <a:t>​</a:t>
            </a:r>
            <a:r>
              <a:rPr lang="en-US" sz="1400">
                <a:latin typeface="Gill Sans MT"/>
                <a:ea typeface="Segoe UI"/>
                <a:cs typeface="Segoe UI"/>
              </a:rPr>
              <a:t>​</a:t>
            </a:r>
            <a:r>
              <a:rPr lang="fr-FR" sz="1400" b="1" baseline="0">
                <a:solidFill>
                  <a:srgbClr val="107082"/>
                </a:solidFill>
                <a:latin typeface="Gill Sans MT"/>
                <a:ea typeface="Segoe UI"/>
                <a:cs typeface="Segoe UI"/>
              </a:rPr>
              <a:t> SANS CONTAMINER</a:t>
            </a:r>
            <a:endParaRPr lang="fr-FR" sz="1400"/>
          </a:p>
        </p:txBody>
      </p:sp>
    </p:spTree>
    <p:extLst>
      <p:ext uri="{BB962C8B-B14F-4D97-AF65-F5344CB8AC3E}">
        <p14:creationId xmlns:p14="http://schemas.microsoft.com/office/powerpoint/2010/main" val="274098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58CBCC-46BE-4654-9B01-07B35CF17C32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 bwMode="ltGray">
          <a:xfrm>
            <a:off x="235969" y="466808"/>
            <a:ext cx="4367186" cy="459379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DÉSINFECTION  DU MATÉRIEL</a:t>
            </a:r>
            <a:endParaRPr lang="en-US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6" name="Rectangle 25" descr="Rectangle bleu">
            <a:extLst>
              <a:ext uri="{FF2B5EF4-FFF2-40B4-BE49-F238E27FC236}">
                <a16:creationId xmlns:a16="http://schemas.microsoft.com/office/drawing/2014/main" id="{B743B096-6BB3-4330-9D5B-22EEBAF87BE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5240890" y="1350258"/>
            <a:ext cx="6364224" cy="6873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sp>
        <p:nvSpPr>
          <p:cNvPr id="27" name="Ovale 26" descr="Cercle bleu">
            <a:extLst>
              <a:ext uri="{FF2B5EF4-FFF2-40B4-BE49-F238E27FC236}">
                <a16:creationId xmlns:a16="http://schemas.microsoft.com/office/drawing/2014/main" id="{48354ED0-9392-4301-B2D6-A5335876F77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4601403" y="623510"/>
            <a:ext cx="3375380" cy="3385423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sp>
        <p:nvSpPr>
          <p:cNvPr id="49" name="objet 6" descr="Rectangle beige">
            <a:extLst>
              <a:ext uri="{FF2B5EF4-FFF2-40B4-BE49-F238E27FC236}">
                <a16:creationId xmlns:a16="http://schemas.microsoft.com/office/drawing/2014/main" id="{E67B2D0F-2920-4165-BC82-05237362DABB}"/>
              </a:ext>
            </a:extLst>
          </p:cNvPr>
          <p:cNvSpPr/>
          <p:nvPr>
            <p:custDataLst>
              <p:tags r:id="rId4"/>
            </p:custDataLst>
          </p:nvPr>
        </p:nvSpPr>
        <p:spPr bwMode="ltGray">
          <a:xfrm flipV="1">
            <a:off x="1419095" y="4083122"/>
            <a:ext cx="1000454" cy="23865"/>
          </a:xfrm>
          <a:custGeom>
            <a:avLst/>
            <a:gdLst/>
            <a:ahLst/>
            <a:cxnLst/>
            <a:rect l="l" t="t" r="r" b="b"/>
            <a:pathLst>
              <a:path w="1934210">
                <a:moveTo>
                  <a:pt x="0" y="0"/>
                </a:moveTo>
                <a:lnTo>
                  <a:pt x="1933600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fr-FR"/>
          </a:p>
        </p:txBody>
      </p:sp>
      <p:sp>
        <p:nvSpPr>
          <p:cNvPr id="29" name="Ovale 28" descr="Savez-vous que sont les zones grises?">
            <a:extLst>
              <a:ext uri="{FF2B5EF4-FFF2-40B4-BE49-F238E27FC236}">
                <a16:creationId xmlns:a16="http://schemas.microsoft.com/office/drawing/2014/main" id="{23AE393F-46ED-4451-AACA-7EC20B0EE16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209475" y="618957"/>
            <a:ext cx="3390090" cy="322570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779C1D6-D49B-BA4D-2A1C-9E28E8F46FAD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683889" y="707466"/>
            <a:ext cx="225137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fr-FR" b="1"/>
          </a:p>
          <a:p>
            <a:r>
              <a:rPr lang="fr-FR" b="1"/>
              <a:t>2. DÉSINFECTION</a:t>
            </a:r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CD8951F-63D7-AA9F-6CF0-781225A63259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238162" y="832828"/>
            <a:ext cx="198696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AutoNum type="arabicPeriod"/>
            </a:pPr>
            <a:r>
              <a:rPr lang="fr-FR" b="1">
                <a:latin typeface="Arial "/>
                <a:cs typeface="Segoe UI"/>
              </a:rPr>
              <a:t>NETTOYAGE</a:t>
            </a:r>
            <a:br>
              <a:rPr lang="fr-FR" b="1">
                <a:latin typeface="Arial "/>
                <a:cs typeface="Segoe UI"/>
              </a:rPr>
            </a:br>
            <a:endParaRPr lang="fr-FR">
              <a:solidFill>
                <a:srgbClr val="000000"/>
              </a:solidFill>
              <a:latin typeface="Arial "/>
              <a:cs typeface="Segoe UI"/>
            </a:endParaRPr>
          </a:p>
        </p:txBody>
      </p:sp>
      <p:pic>
        <p:nvPicPr>
          <p:cNvPr id="11" name="Espace réservé pour une image  20" descr="Désinfectant de surface : mousse, spray ou lingettes">
            <a:extLst>
              <a:ext uri="{FF2B5EF4-FFF2-40B4-BE49-F238E27FC236}">
                <a16:creationId xmlns:a16="http://schemas.microsoft.com/office/drawing/2014/main" id="{D961159E-7BA8-BF83-4DC0-E109DD8E2D76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2"/>
          <a:srcRect l="16667" r="16667"/>
          <a:stretch/>
        </p:blipFill>
        <p:spPr>
          <a:xfrm>
            <a:off x="8669930" y="1350707"/>
            <a:ext cx="2264311" cy="2350329"/>
          </a:xfrm>
          <a:prstGeom prst="ellipse">
            <a:avLst/>
          </a:prstGeom>
          <a:noFill/>
          <a:ln w="387350">
            <a:noFill/>
          </a:ln>
        </p:spPr>
      </p:pic>
      <p:pic>
        <p:nvPicPr>
          <p:cNvPr id="12" name="Image 11" descr="Essuyer une surface sale 120412 Art vectoriel chez Vecteezy">
            <a:extLst>
              <a:ext uri="{FF2B5EF4-FFF2-40B4-BE49-F238E27FC236}">
                <a16:creationId xmlns:a16="http://schemas.microsoft.com/office/drawing/2014/main" id="{A7F62509-3138-1AB1-235C-4F679DDF4B5A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4929731" y="1353165"/>
            <a:ext cx="2772666" cy="2177102"/>
          </a:xfrm>
          <a:prstGeom prst="ellipse">
            <a:avLst/>
          </a:prstGeom>
        </p:spPr>
      </p:pic>
      <p:pic>
        <p:nvPicPr>
          <p:cNvPr id="13" name="Image 12" descr="Une image contenant Casques, câble&#10;&#10;Description générée automatiquement">
            <a:extLst>
              <a:ext uri="{FF2B5EF4-FFF2-40B4-BE49-F238E27FC236}">
                <a16:creationId xmlns:a16="http://schemas.microsoft.com/office/drawing/2014/main" id="{AE37C88B-AC47-08B7-41F3-516356E46DE8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-29" t="571" r="3354" b="-1714"/>
          <a:stretch/>
        </p:blipFill>
        <p:spPr>
          <a:xfrm>
            <a:off x="4814009" y="4890535"/>
            <a:ext cx="3060191" cy="1715478"/>
          </a:xfrm>
          <a:prstGeom prst="rect">
            <a:avLst/>
          </a:prstGeom>
        </p:spPr>
      </p:pic>
      <p:pic>
        <p:nvPicPr>
          <p:cNvPr id="14" name="Image 13" descr="Lingettes désinfectantes-Clorox Healthcare Peroxyde d'Hydrogène-30824">
            <a:extLst>
              <a:ext uri="{FF2B5EF4-FFF2-40B4-BE49-F238E27FC236}">
                <a16:creationId xmlns:a16="http://schemas.microsoft.com/office/drawing/2014/main" id="{0E064506-D5DB-3A95-E52B-93F25EFCB0B7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t="111" r="5614" b="-1734"/>
          <a:stretch/>
        </p:blipFill>
        <p:spPr>
          <a:xfrm>
            <a:off x="346597" y="3785615"/>
            <a:ext cx="2131998" cy="2224853"/>
          </a:xfrm>
          <a:prstGeom prst="rect">
            <a:avLst/>
          </a:prstGeom>
        </p:spPr>
      </p:pic>
      <p:pic>
        <p:nvPicPr>
          <p:cNvPr id="15" name="Image 14" descr="Moniteur patient spo2 + nibp + temperature im3 - Drexco Médical">
            <a:extLst>
              <a:ext uri="{FF2B5EF4-FFF2-40B4-BE49-F238E27FC236}">
                <a16:creationId xmlns:a16="http://schemas.microsoft.com/office/drawing/2014/main" id="{DFFB2044-561E-E624-9E97-98B2E5E5CA1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339197" y="3935996"/>
            <a:ext cx="2921401" cy="2921400"/>
          </a:xfrm>
          <a:prstGeom prst="rect">
            <a:avLst/>
          </a:prstGeom>
        </p:spPr>
      </p:pic>
      <p:pic>
        <p:nvPicPr>
          <p:cNvPr id="3" name="Image 2" descr="Une image contenant texte, bouteille, poudre&#10;&#10;Le contenu généré par l’IA peut être incorrect.">
            <a:extLst>
              <a:ext uri="{FF2B5EF4-FFF2-40B4-BE49-F238E27FC236}">
                <a16:creationId xmlns:a16="http://schemas.microsoft.com/office/drawing/2014/main" id="{9F301C8F-4A91-9280-9C80-16709B55F50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79675" y="3733800"/>
            <a:ext cx="1771650" cy="227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76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5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0"/>
          <p:cNvSpPr/>
          <p:nvPr/>
        </p:nvSpPr>
        <p:spPr>
          <a:xfrm rot="16200000">
            <a:off x="7709420" y="-1119495"/>
            <a:ext cx="1869289" cy="5297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05" name="Google Shape;205;p30"/>
          <p:cNvSpPr txBox="1">
            <a:spLocks noGrp="1"/>
          </p:cNvSpPr>
          <p:nvPr>
            <p:ph type="ctrTitle"/>
          </p:nvPr>
        </p:nvSpPr>
        <p:spPr>
          <a:xfrm>
            <a:off x="5999962" y="1212726"/>
            <a:ext cx="5287644" cy="1059471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 algn="ctr"/>
            <a:r>
              <a:rPr lang="en" dirty="0">
                <a:solidFill>
                  <a:schemeClr val="lt1"/>
                </a:solidFill>
              </a:rPr>
              <a:t>MODES DE TRANSMISSION </a:t>
            </a:r>
            <a:r>
              <a:rPr lang="fr-FR" sz="2667" b="0" dirty="0" smtClean="0">
                <a:solidFill>
                  <a:schemeClr val="bg1"/>
                </a:solidFill>
                <a:cs typeface="Segoe UI"/>
              </a:rPr>
              <a:t>des </a:t>
            </a:r>
            <a:r>
              <a:rPr lang="fr-FR" sz="2667" b="0" dirty="0">
                <a:solidFill>
                  <a:schemeClr val="bg1"/>
                </a:solidFill>
                <a:cs typeface="Segoe UI"/>
              </a:rPr>
              <a:t>microorganismes</a:t>
            </a:r>
            <a:endParaRPr lang="en" sz="3733" dirty="0">
              <a:solidFill>
                <a:schemeClr val="bg1"/>
              </a:solidFill>
            </a:endParaRPr>
          </a:p>
        </p:txBody>
      </p:sp>
      <p:sp>
        <p:nvSpPr>
          <p:cNvPr id="206" name="Google Shape;206;p30"/>
          <p:cNvSpPr txBox="1">
            <a:spLocks noGrp="1"/>
          </p:cNvSpPr>
          <p:nvPr>
            <p:ph type="subTitle" idx="1"/>
          </p:nvPr>
        </p:nvSpPr>
        <p:spPr>
          <a:xfrm>
            <a:off x="6199090" y="2901218"/>
            <a:ext cx="4518529" cy="3285269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 algn="l"/>
            <a:r>
              <a:rPr lang="fr-FR" sz="3200" b="1" dirty="0">
                <a:latin typeface="Livvic"/>
              </a:rPr>
              <a:t>Par: </a:t>
            </a:r>
            <a:endParaRPr lang="fr-FR" sz="3200" b="1" dirty="0">
              <a:solidFill>
                <a:srgbClr val="434343"/>
              </a:solidFill>
              <a:latin typeface="Livvic"/>
            </a:endParaRPr>
          </a:p>
          <a:p>
            <a:pPr marL="228594" indent="-228594" algn="l">
              <a:buAutoNum type="arabicPeriod"/>
            </a:pPr>
            <a:endParaRPr lang="fr-FR" sz="3200" b="1" dirty="0">
              <a:solidFill>
                <a:srgbClr val="434343"/>
              </a:solidFill>
              <a:latin typeface="Livvic"/>
            </a:endParaRPr>
          </a:p>
          <a:p>
            <a:pPr marL="457189" indent="-457189" algn="l">
              <a:buAutoNum type="arabicPeriod"/>
            </a:pPr>
            <a:r>
              <a:rPr lang="fr-FR" sz="3200" b="1" dirty="0">
                <a:latin typeface="Livvic"/>
              </a:rPr>
              <a:t>Contact </a:t>
            </a:r>
            <a:endParaRPr lang="fr-FR" sz="3200" b="1" dirty="0">
              <a:solidFill>
                <a:srgbClr val="434343"/>
              </a:solidFill>
              <a:latin typeface="Livvic"/>
            </a:endParaRPr>
          </a:p>
          <a:p>
            <a:pPr marL="457189" indent="-457189" algn="l">
              <a:buAutoNum type="arabicPeriod"/>
            </a:pPr>
            <a:r>
              <a:rPr lang="fr-FR" sz="3200" b="1" dirty="0">
                <a:latin typeface="Livvic"/>
              </a:rPr>
              <a:t>Gouttelettes </a:t>
            </a:r>
            <a:endParaRPr lang="fr-FR" sz="3200" b="1" dirty="0">
              <a:solidFill>
                <a:srgbClr val="434343"/>
              </a:solidFill>
              <a:latin typeface="Livvic"/>
            </a:endParaRPr>
          </a:p>
          <a:p>
            <a:pPr marL="457189" indent="-457189" algn="l">
              <a:buAutoNum type="arabicPeriod"/>
            </a:pPr>
            <a:r>
              <a:rPr lang="fr-FR" sz="3200" b="1" dirty="0">
                <a:latin typeface="Livvic"/>
              </a:rPr>
              <a:t>Aérien</a:t>
            </a:r>
            <a:endParaRPr lang="fr-FR" sz="3200" b="1" dirty="0">
              <a:solidFill>
                <a:srgbClr val="434343"/>
              </a:solidFill>
              <a:latin typeface="Livvic"/>
            </a:endParaRPr>
          </a:p>
          <a:p>
            <a:pPr marL="0" indent="0" algn="l"/>
            <a:endParaRPr lang="fr-FR" sz="3200" b="1" dirty="0">
              <a:solidFill>
                <a:srgbClr val="434343"/>
              </a:solidFill>
            </a:endParaRPr>
          </a:p>
          <a:p>
            <a:pPr marL="457189" indent="-457189" algn="l">
              <a:buAutoNum type="arabicPeriod"/>
            </a:pPr>
            <a:endParaRPr lang="fr-FR" sz="1867" dirty="0">
              <a:solidFill>
                <a:srgbClr val="434343"/>
              </a:solidFill>
              <a:latin typeface="Arial"/>
              <a:cs typeface="Arial"/>
            </a:endParaRPr>
          </a:p>
          <a:p>
            <a:pPr algn="l"/>
            <a:endParaRPr lang="fr-FR" sz="2667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pic>
        <p:nvPicPr>
          <p:cNvPr id="4" name="Image 3" descr="Image générée">
            <a:extLst>
              <a:ext uri="{FF2B5EF4-FFF2-40B4-BE49-F238E27FC236}">
                <a16:creationId xmlns:a16="http://schemas.microsoft.com/office/drawing/2014/main" id="{DCCCD677-5E5D-BB1C-9D32-6E263017F2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945" y="135038"/>
            <a:ext cx="4745620" cy="6597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89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/>
          <p:nvPr/>
        </p:nvSpPr>
        <p:spPr>
          <a:xfrm>
            <a:off x="9755532" y="33"/>
            <a:ext cx="2318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46" name="Google Shape;246;p35"/>
          <p:cNvSpPr/>
          <p:nvPr/>
        </p:nvSpPr>
        <p:spPr>
          <a:xfrm>
            <a:off x="1008228" y="626320"/>
            <a:ext cx="9906288" cy="1082773"/>
          </a:xfrm>
          <a:prstGeom prst="rect">
            <a:avLst/>
          </a:prstGeom>
          <a:solidFill>
            <a:srgbClr val="908269">
              <a:alpha val="6179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47" name="Google Shape;247;p35"/>
          <p:cNvSpPr txBox="1">
            <a:spLocks noGrp="1"/>
          </p:cNvSpPr>
          <p:nvPr>
            <p:ph type="ctrTitle"/>
          </p:nvPr>
        </p:nvSpPr>
        <p:spPr>
          <a:xfrm>
            <a:off x="1237843" y="623569"/>
            <a:ext cx="10258723" cy="820131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dirty="0">
                <a:solidFill>
                  <a:schemeClr val="lt1"/>
                </a:solidFill>
              </a:rPr>
              <a:t>TRANSMISSION PAR CONTACT</a:t>
            </a:r>
            <a:endParaRPr lang="fr-FR" dirty="0">
              <a:solidFill>
                <a:schemeClr val="lt1"/>
              </a:solidFill>
            </a:endParaRPr>
          </a:p>
        </p:txBody>
      </p:sp>
      <p:pic>
        <p:nvPicPr>
          <p:cNvPr id="5" name="Image 4" descr="Doctor taking care of patient Old woman sitting on a wheelchair in a hospital while talking with the doctor propose chais roulante hopital stock pictures, royalty-free photos &amp; images">
            <a:extLst>
              <a:ext uri="{FF2B5EF4-FFF2-40B4-BE49-F238E27FC236}">
                <a16:creationId xmlns:a16="http://schemas.microsoft.com/office/drawing/2014/main" id="{1D2A0D47-FD75-B318-6550-9D9A9901F0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1726" y="1817172"/>
            <a:ext cx="6364821" cy="4257581"/>
          </a:xfrm>
          <a:prstGeom prst="rect">
            <a:avLst/>
          </a:prstGeom>
        </p:spPr>
      </p:pic>
      <p:pic>
        <p:nvPicPr>
          <p:cNvPr id="7" name="Image 6" descr="Une image contenant personne, habits, rose, doigt&#10;&#10;Description générée automatiquement">
            <a:extLst>
              <a:ext uri="{FF2B5EF4-FFF2-40B4-BE49-F238E27FC236}">
                <a16:creationId xmlns:a16="http://schemas.microsoft.com/office/drawing/2014/main" id="{5A611A3E-E8D4-4B1A-8FA4-03A07E59771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111" r="17685" b="111"/>
          <a:stretch>
            <a:fillRect/>
          </a:stretch>
        </p:blipFill>
        <p:spPr>
          <a:xfrm>
            <a:off x="211954" y="2813708"/>
            <a:ext cx="5524737" cy="3956451"/>
          </a:xfrm>
          <a:prstGeom prst="rect">
            <a:avLst/>
          </a:prstGeom>
        </p:spPr>
      </p:pic>
      <p:pic>
        <p:nvPicPr>
          <p:cNvPr id="9" name="Image 8" descr="Une image contenant ordinateur portable, Appareil électronique, gadget, Appareil de saisie&#10;&#10;Description générée automatiquement">
            <a:extLst>
              <a:ext uri="{FF2B5EF4-FFF2-40B4-BE49-F238E27FC236}">
                <a16:creationId xmlns:a16="http://schemas.microsoft.com/office/drawing/2014/main" id="{AC6DBD01-C3B2-886D-7034-6190ED562B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2408" y="2813710"/>
            <a:ext cx="5807373" cy="39517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C66C483-7C92-38EF-141E-3185016A8A65}"/>
              </a:ext>
            </a:extLst>
          </p:cNvPr>
          <p:cNvSpPr txBox="1"/>
          <p:nvPr/>
        </p:nvSpPr>
        <p:spPr>
          <a:xfrm>
            <a:off x="6095115" y="1716493"/>
            <a:ext cx="5803027" cy="15593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fr-FR" sz="3200" b="1">
              <a:solidFill>
                <a:schemeClr val="accent1"/>
              </a:solidFill>
            </a:endParaRPr>
          </a:p>
          <a:p>
            <a:pPr algn="ctr"/>
            <a:r>
              <a:rPr lang="fr-FR" sz="3733" b="1" dirty="0">
                <a:solidFill>
                  <a:schemeClr val="accent1"/>
                </a:solidFill>
                <a:latin typeface="Livvic"/>
              </a:rPr>
              <a:t>Indirect </a:t>
            </a:r>
            <a:r>
              <a:rPr lang="fr-FR" sz="3200" b="1" dirty="0">
                <a:solidFill>
                  <a:schemeClr val="accent1"/>
                </a:solidFill>
                <a:latin typeface="Livvic"/>
              </a:rPr>
              <a:t> </a:t>
            </a:r>
            <a:endParaRPr lang="fr-FR" sz="3200" dirty="0">
              <a:solidFill>
                <a:schemeClr val="accent1"/>
              </a:solidFill>
              <a:latin typeface="Livvic"/>
            </a:endParaRPr>
          </a:p>
          <a:p>
            <a:pPr algn="l"/>
            <a:endParaRPr lang="fr-FR" sz="240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3ACF6B0-E63B-3426-5FB0-584A61BBE6B5}"/>
              </a:ext>
            </a:extLst>
          </p:cNvPr>
          <p:cNvSpPr txBox="1"/>
          <p:nvPr/>
        </p:nvSpPr>
        <p:spPr>
          <a:xfrm>
            <a:off x="116274" y="1716493"/>
            <a:ext cx="5801116" cy="15593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fr-FR" sz="3200" b="1">
              <a:solidFill>
                <a:schemeClr val="accent1"/>
              </a:solidFill>
            </a:endParaRPr>
          </a:p>
          <a:p>
            <a:pPr algn="ctr"/>
            <a:r>
              <a:rPr lang="fr-FR" sz="3733" b="1" dirty="0">
                <a:solidFill>
                  <a:schemeClr val="accent1"/>
                </a:solidFill>
                <a:latin typeface="Livvic"/>
              </a:rPr>
              <a:t>Direct</a:t>
            </a:r>
            <a:r>
              <a:rPr lang="fr-FR" sz="3200" b="1" dirty="0">
                <a:solidFill>
                  <a:schemeClr val="accent1"/>
                </a:solidFill>
                <a:latin typeface="Livvic"/>
              </a:rPr>
              <a:t> </a:t>
            </a:r>
            <a:endParaRPr lang="fr-FR" sz="2400" dirty="0">
              <a:solidFill>
                <a:schemeClr val="accent1"/>
              </a:solidFill>
              <a:latin typeface="Livvic"/>
            </a:endParaRPr>
          </a:p>
          <a:p>
            <a:endParaRPr lang="fr-FR" sz="2400"/>
          </a:p>
        </p:txBody>
      </p:sp>
      <p:sp>
        <p:nvSpPr>
          <p:cNvPr id="4" name="Google Shape;248;p35">
            <a:extLst>
              <a:ext uri="{FF2B5EF4-FFF2-40B4-BE49-F238E27FC236}">
                <a16:creationId xmlns:a16="http://schemas.microsoft.com/office/drawing/2014/main" id="{F232D8F8-11F0-B100-3DDE-8FABCE5FBE78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8875727" y="543204"/>
            <a:ext cx="2318400" cy="770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" dirty="0">
                <a:solidFill>
                  <a:schemeClr val="lt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67600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>
          <a:extLst>
            <a:ext uri="{FF2B5EF4-FFF2-40B4-BE49-F238E27FC236}">
              <a16:creationId xmlns:a16="http://schemas.microsoft.com/office/drawing/2014/main" id="{2BA976EF-816C-D53A-F3FB-47BC2CB33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>
            <a:extLst>
              <a:ext uri="{FF2B5EF4-FFF2-40B4-BE49-F238E27FC236}">
                <a16:creationId xmlns:a16="http://schemas.microsoft.com/office/drawing/2014/main" id="{9223888F-FBB8-E3D8-2716-99A04153938D}"/>
              </a:ext>
            </a:extLst>
          </p:cNvPr>
          <p:cNvSpPr/>
          <p:nvPr/>
        </p:nvSpPr>
        <p:spPr>
          <a:xfrm>
            <a:off x="9861633" y="33"/>
            <a:ext cx="2318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46" name="Google Shape;246;p35">
            <a:extLst>
              <a:ext uri="{FF2B5EF4-FFF2-40B4-BE49-F238E27FC236}">
                <a16:creationId xmlns:a16="http://schemas.microsoft.com/office/drawing/2014/main" id="{E2B7EB88-3052-668C-37D9-A69E1598F2F8}"/>
              </a:ext>
            </a:extLst>
          </p:cNvPr>
          <p:cNvSpPr/>
          <p:nvPr/>
        </p:nvSpPr>
        <p:spPr>
          <a:xfrm>
            <a:off x="827077" y="5135"/>
            <a:ext cx="8829023" cy="1704581"/>
          </a:xfrm>
          <a:prstGeom prst="rect">
            <a:avLst/>
          </a:prstGeom>
          <a:solidFill>
            <a:srgbClr val="908269">
              <a:alpha val="6179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47" name="Google Shape;247;p35">
            <a:extLst>
              <a:ext uri="{FF2B5EF4-FFF2-40B4-BE49-F238E27FC236}">
                <a16:creationId xmlns:a16="http://schemas.microsoft.com/office/drawing/2014/main" id="{96EF1477-04EA-7B0F-595A-F4AE3FA0FF3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823616" y="-289003"/>
            <a:ext cx="8521533" cy="188935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 algn="ctr"/>
            <a:r>
              <a:rPr lang="en">
                <a:solidFill>
                  <a:schemeClr val="lt1"/>
                </a:solidFill>
              </a:rPr>
              <a:t>TRANSMISSION PAR GOUTTELETTES</a:t>
            </a:r>
            <a:endParaRPr lang="fr-FR"/>
          </a:p>
        </p:txBody>
      </p:sp>
      <p:sp>
        <p:nvSpPr>
          <p:cNvPr id="248" name="Google Shape;248;p35">
            <a:extLst>
              <a:ext uri="{FF2B5EF4-FFF2-40B4-BE49-F238E27FC236}">
                <a16:creationId xmlns:a16="http://schemas.microsoft.com/office/drawing/2014/main" id="{BD1A7780-9A49-1DFF-4535-CE6F3DDAAF18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8990548" y="825040"/>
            <a:ext cx="2318400" cy="770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">
                <a:solidFill>
                  <a:schemeClr val="lt1"/>
                </a:solidFill>
              </a:rPr>
              <a:t>2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4" name="Image 3" descr="Generated image">
            <a:extLst>
              <a:ext uri="{FF2B5EF4-FFF2-40B4-BE49-F238E27FC236}">
                <a16:creationId xmlns:a16="http://schemas.microsoft.com/office/drawing/2014/main" id="{845185F0-68ED-8E3C-D7EA-F951A303EC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81" y="1886212"/>
            <a:ext cx="7518919" cy="488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86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/>
          <p:nvPr/>
        </p:nvSpPr>
        <p:spPr>
          <a:xfrm>
            <a:off x="9861633" y="33"/>
            <a:ext cx="2318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46" name="Google Shape;246;p35"/>
          <p:cNvSpPr/>
          <p:nvPr/>
        </p:nvSpPr>
        <p:spPr>
          <a:xfrm>
            <a:off x="323393" y="199140"/>
            <a:ext cx="7537105" cy="1067841"/>
          </a:xfrm>
          <a:prstGeom prst="rect">
            <a:avLst/>
          </a:prstGeom>
          <a:solidFill>
            <a:srgbClr val="908269">
              <a:alpha val="6179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47" name="Google Shape;247;p35"/>
          <p:cNvSpPr txBox="1">
            <a:spLocks noGrp="1"/>
          </p:cNvSpPr>
          <p:nvPr>
            <p:ph type="ctrTitle"/>
          </p:nvPr>
        </p:nvSpPr>
        <p:spPr>
          <a:xfrm>
            <a:off x="505269" y="195693"/>
            <a:ext cx="7599755" cy="106938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 algn="ctr"/>
            <a:r>
              <a:rPr lang="en">
                <a:solidFill>
                  <a:schemeClr val="lt1"/>
                </a:solidFill>
              </a:rPr>
              <a:t>TRANSMISSION AÉRIENNE</a:t>
            </a:r>
            <a:endParaRPr lang="fr-FR"/>
          </a:p>
        </p:txBody>
      </p:sp>
      <p:sp>
        <p:nvSpPr>
          <p:cNvPr id="248" name="Google Shape;248;p35"/>
          <p:cNvSpPr txBox="1">
            <a:spLocks noGrp="1"/>
          </p:cNvSpPr>
          <p:nvPr>
            <p:ph type="title" idx="2"/>
          </p:nvPr>
        </p:nvSpPr>
        <p:spPr>
          <a:xfrm>
            <a:off x="9348061" y="489149"/>
            <a:ext cx="2318400" cy="770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">
                <a:solidFill>
                  <a:schemeClr val="lt1"/>
                </a:solidFill>
              </a:rPr>
              <a:t>3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3" name="Image 2" descr="Generated image">
            <a:extLst>
              <a:ext uri="{FF2B5EF4-FFF2-40B4-BE49-F238E27FC236}">
                <a16:creationId xmlns:a16="http://schemas.microsoft.com/office/drawing/2014/main" id="{8D8A1CD6-EF76-65DC-2541-F33A8296A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53" y="1464591"/>
            <a:ext cx="7778488" cy="5139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69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noir, gris, marron, tissu&#10;&#10;Description générée automatiquement">
            <a:extLst>
              <a:ext uri="{FF2B5EF4-FFF2-40B4-BE49-F238E27FC236}">
                <a16:creationId xmlns:a16="http://schemas.microsoft.com/office/drawing/2014/main" id="{3871EED1-8272-9CAA-0FCE-5403B00EC5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9403" y="9743"/>
            <a:ext cx="3257112" cy="6911583"/>
          </a:xfrm>
          <a:prstGeom prst="rect">
            <a:avLst/>
          </a:prstGeom>
        </p:spPr>
      </p:pic>
      <p:pic>
        <p:nvPicPr>
          <p:cNvPr id="5" name="Image 4" descr="Une image contenant Visage humain, personne, mur, habits&#10;&#10;Description générée automatiquement">
            <a:extLst>
              <a:ext uri="{FF2B5EF4-FFF2-40B4-BE49-F238E27FC236}">
                <a16:creationId xmlns:a16="http://schemas.microsoft.com/office/drawing/2014/main" id="{CA296D6D-0B5A-C4DC-048B-2F5DF40111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050" y="1259965"/>
            <a:ext cx="7360879" cy="5259175"/>
          </a:xfrm>
          <a:prstGeom prst="rect">
            <a:avLst/>
          </a:prstGeom>
        </p:spPr>
      </p:pic>
      <p:sp>
        <p:nvSpPr>
          <p:cNvPr id="237" name="Google Shape;237;p34"/>
          <p:cNvSpPr/>
          <p:nvPr/>
        </p:nvSpPr>
        <p:spPr>
          <a:xfrm rot="16200000" flipH="1">
            <a:off x="7297115" y="-1438252"/>
            <a:ext cx="3442000" cy="6334213"/>
          </a:xfrm>
          <a:prstGeom prst="rect">
            <a:avLst/>
          </a:prstGeom>
          <a:gradFill>
            <a:gsLst>
              <a:gs pos="0">
                <a:srgbClr val="908269">
                  <a:alpha val="49019"/>
                </a:srgbClr>
              </a:gs>
              <a:gs pos="100000">
                <a:schemeClr val="accent1"/>
              </a:gs>
            </a:gsLst>
            <a:lin ang="18900044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38" name="Google Shape;238;p34"/>
          <p:cNvSpPr txBox="1">
            <a:spLocks noGrp="1"/>
          </p:cNvSpPr>
          <p:nvPr>
            <p:ph type="title"/>
          </p:nvPr>
        </p:nvSpPr>
        <p:spPr>
          <a:xfrm>
            <a:off x="5858560" y="851859"/>
            <a:ext cx="6052391" cy="167225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dirty="0">
                <a:solidFill>
                  <a:schemeClr val="lt1"/>
                </a:solidFill>
              </a:rPr>
              <a:t>PRÉCAUTIONS ADDITIONNELLES</a:t>
            </a:r>
          </a:p>
        </p:txBody>
      </p:sp>
      <p:sp>
        <p:nvSpPr>
          <p:cNvPr id="239" name="Google Shape;239;p34"/>
          <p:cNvSpPr/>
          <p:nvPr/>
        </p:nvSpPr>
        <p:spPr>
          <a:xfrm rot="16200000" flipH="1">
            <a:off x="9136465" y="3879325"/>
            <a:ext cx="3487288" cy="2595396"/>
          </a:xfrm>
          <a:prstGeom prst="rect">
            <a:avLst/>
          </a:prstGeom>
          <a:gradFill>
            <a:gsLst>
              <a:gs pos="0">
                <a:srgbClr val="908269">
                  <a:alpha val="49019"/>
                </a:srgbClr>
              </a:gs>
              <a:gs pos="100000">
                <a:schemeClr val="accent1"/>
              </a:gs>
            </a:gsLst>
            <a:lin ang="18900044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40" name="Google Shape;240;p34"/>
          <p:cNvSpPr/>
          <p:nvPr/>
        </p:nvSpPr>
        <p:spPr>
          <a:xfrm rot="16200000" flipH="1">
            <a:off x="9697571" y="4457015"/>
            <a:ext cx="2400219" cy="1502848"/>
          </a:xfrm>
          <a:prstGeom prst="rect">
            <a:avLst/>
          </a:prstGeom>
          <a:gradFill>
            <a:gsLst>
              <a:gs pos="0">
                <a:srgbClr val="908269">
                  <a:alpha val="49019"/>
                </a:srgbClr>
              </a:gs>
              <a:gs pos="100000">
                <a:schemeClr val="accent1"/>
              </a:gs>
            </a:gsLst>
            <a:lin ang="18900044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232712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628199-D2DA-8A51-0687-321E69C525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6616" y="148376"/>
            <a:ext cx="9713209" cy="964781"/>
          </a:xfrm>
        </p:spPr>
        <p:txBody>
          <a:bodyPr/>
          <a:lstStyle/>
          <a:p>
            <a:pPr algn="ctr"/>
            <a:r>
              <a:rPr lang="fr-FR" sz="3733"/>
              <a:t>ÉPI (équipement de protection individuel)</a:t>
            </a:r>
            <a:br>
              <a:rPr lang="fr-FR" sz="3733"/>
            </a:br>
            <a:r>
              <a:rPr lang="fr-FR"/>
              <a:t>  </a:t>
            </a:r>
            <a:r>
              <a:rPr lang="fr-FR" sz="3733"/>
              <a:t/>
            </a:r>
            <a:br>
              <a:rPr lang="fr-FR" sz="3733"/>
            </a:br>
            <a:r>
              <a:rPr lang="fr-FR" sz="3733"/>
              <a:t/>
            </a:r>
            <a:br>
              <a:rPr lang="fr-FR" sz="3733"/>
            </a:br>
            <a:r>
              <a:rPr lang="fr-FR" sz="3733"/>
              <a:t/>
            </a:r>
            <a:br>
              <a:rPr lang="fr-FR" sz="3733"/>
            </a:br>
            <a:r>
              <a:rPr lang="fr-FR" sz="3733"/>
              <a:t> </a:t>
            </a:r>
            <a:br>
              <a:rPr lang="fr-FR" sz="3733"/>
            </a:br>
            <a:r>
              <a:rPr lang="fr-FR" sz="3733"/>
              <a:t> </a:t>
            </a:r>
            <a:br>
              <a:rPr lang="fr-FR" sz="3733"/>
            </a:br>
            <a:r>
              <a:rPr lang="fr-FR" sz="3733"/>
              <a:t> </a:t>
            </a:r>
            <a:br>
              <a:rPr lang="fr-FR" sz="3733"/>
            </a:br>
            <a:r>
              <a:rPr lang="fr-FR" sz="3733"/>
              <a:t/>
            </a:r>
            <a:br>
              <a:rPr lang="fr-FR" sz="3733"/>
            </a:br>
            <a:r>
              <a:rPr lang="fr-FR" sz="3733"/>
              <a:t/>
            </a:r>
            <a:br>
              <a:rPr lang="fr-FR" sz="3733"/>
            </a:br>
            <a:r>
              <a:rPr lang="fr-FR" sz="3733"/>
              <a:t/>
            </a:r>
            <a:br>
              <a:rPr lang="fr-FR" sz="3733"/>
            </a:br>
            <a:r>
              <a:rPr lang="fr-FR" sz="3733"/>
              <a:t/>
            </a:r>
            <a:br>
              <a:rPr lang="fr-FR" sz="3733"/>
            </a:br>
            <a:endParaRPr lang="fr-FR" sz="3733"/>
          </a:p>
        </p:txBody>
      </p:sp>
      <p:sp>
        <p:nvSpPr>
          <p:cNvPr id="401" name="Rectangle : coins arrondis 400">
            <a:extLst>
              <a:ext uri="{FF2B5EF4-FFF2-40B4-BE49-F238E27FC236}">
                <a16:creationId xmlns:a16="http://schemas.microsoft.com/office/drawing/2014/main" id="{8BF627A6-5E56-46C1-000B-1E452D81AAEB}"/>
              </a:ext>
            </a:extLst>
          </p:cNvPr>
          <p:cNvSpPr/>
          <p:nvPr/>
        </p:nvSpPr>
        <p:spPr>
          <a:xfrm>
            <a:off x="749708" y="5247965"/>
            <a:ext cx="3134032" cy="79887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1920" tIns="60960" rIns="121920" bIns="60960" rtlCol="0" anchor="ctr"/>
          <a:lstStyle/>
          <a:p>
            <a:pPr algn="ctr"/>
            <a:r>
              <a:rPr lang="fr-FR" sz="3200" dirty="0">
                <a:solidFill>
                  <a:srgbClr val="434343"/>
                </a:solidFill>
                <a:latin typeface="Livvic"/>
                <a:cs typeface="Arial"/>
              </a:rPr>
              <a:t>Aériennes </a:t>
            </a:r>
          </a:p>
          <a:p>
            <a:pPr algn="ctr"/>
            <a:r>
              <a:rPr lang="fr-FR" sz="2400" dirty="0">
                <a:solidFill>
                  <a:srgbClr val="434343"/>
                </a:solidFill>
                <a:latin typeface="Livvic"/>
                <a:cs typeface="Arial"/>
              </a:rPr>
              <a:t>Ex: Tuberculose</a:t>
            </a:r>
          </a:p>
        </p:txBody>
      </p:sp>
      <p:sp>
        <p:nvSpPr>
          <p:cNvPr id="402" name="Rectangle : coins arrondis 401">
            <a:extLst>
              <a:ext uri="{FF2B5EF4-FFF2-40B4-BE49-F238E27FC236}">
                <a16:creationId xmlns:a16="http://schemas.microsoft.com/office/drawing/2014/main" id="{07B3FD3B-30FF-1F18-8839-A5A0EBD8A0F4}"/>
              </a:ext>
            </a:extLst>
          </p:cNvPr>
          <p:cNvSpPr/>
          <p:nvPr/>
        </p:nvSpPr>
        <p:spPr>
          <a:xfrm>
            <a:off x="5172204" y="3187567"/>
            <a:ext cx="2814485" cy="170835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1920" tIns="60960" rIns="121920" bIns="60960" rtlCol="0" anchor="ctr"/>
          <a:lstStyle/>
          <a:p>
            <a:pPr algn="ctr"/>
            <a:endParaRPr lang="fr-FR" sz="3200">
              <a:solidFill>
                <a:srgbClr val="434343"/>
              </a:solidFill>
              <a:cs typeface="Arial"/>
            </a:endParaRPr>
          </a:p>
        </p:txBody>
      </p:sp>
      <p:sp>
        <p:nvSpPr>
          <p:cNvPr id="403" name="Rectangle : coins arrondis 402">
            <a:extLst>
              <a:ext uri="{FF2B5EF4-FFF2-40B4-BE49-F238E27FC236}">
                <a16:creationId xmlns:a16="http://schemas.microsoft.com/office/drawing/2014/main" id="{5EFE7BD1-CE06-C480-36EC-8EBC48C8D99D}"/>
              </a:ext>
            </a:extLst>
          </p:cNvPr>
          <p:cNvSpPr/>
          <p:nvPr/>
        </p:nvSpPr>
        <p:spPr>
          <a:xfrm>
            <a:off x="749709" y="1573159"/>
            <a:ext cx="3134032" cy="79887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1920" tIns="60960" rIns="121920" bIns="60960" rtlCol="0" anchor="ctr"/>
          <a:lstStyle/>
          <a:p>
            <a:pPr algn="ctr"/>
            <a:r>
              <a:rPr lang="fr-FR" sz="3200" dirty="0">
                <a:solidFill>
                  <a:srgbClr val="434343"/>
                </a:solidFill>
                <a:latin typeface="Livvic"/>
                <a:cs typeface="Arial"/>
              </a:rPr>
              <a:t>Contact </a:t>
            </a:r>
          </a:p>
          <a:p>
            <a:pPr algn="ctr"/>
            <a:r>
              <a:rPr lang="fr-FR" sz="1600" dirty="0">
                <a:solidFill>
                  <a:srgbClr val="434343"/>
                </a:solidFill>
                <a:latin typeface="Livvic"/>
                <a:cs typeface="Arial"/>
              </a:rPr>
              <a:t>Ex: SARM</a:t>
            </a:r>
          </a:p>
        </p:txBody>
      </p:sp>
      <p:sp>
        <p:nvSpPr>
          <p:cNvPr id="404" name="Rectangle : coins arrondis 403">
            <a:extLst>
              <a:ext uri="{FF2B5EF4-FFF2-40B4-BE49-F238E27FC236}">
                <a16:creationId xmlns:a16="http://schemas.microsoft.com/office/drawing/2014/main" id="{6624BDAA-EE6B-1B63-87C7-DCECFAC6E5EA}"/>
              </a:ext>
            </a:extLst>
          </p:cNvPr>
          <p:cNvSpPr/>
          <p:nvPr/>
        </p:nvSpPr>
        <p:spPr>
          <a:xfrm>
            <a:off x="4470477" y="1162696"/>
            <a:ext cx="4967480" cy="186813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1920" tIns="60960" rIns="121920" bIns="60960" rtlCol="0" anchor="ctr"/>
          <a:lstStyle/>
          <a:p>
            <a:pPr algn="ctr"/>
            <a:r>
              <a:rPr lang="fr-FR" sz="3200">
                <a:solidFill>
                  <a:srgbClr val="434343"/>
                </a:solidFill>
                <a:cs typeface="Arial"/>
              </a:rPr>
              <a:t> </a:t>
            </a:r>
            <a:endParaRPr lang="fr-FR" sz="3200">
              <a:solidFill>
                <a:srgbClr val="434343"/>
              </a:solidFill>
            </a:endParaRPr>
          </a:p>
        </p:txBody>
      </p:sp>
      <p:sp>
        <p:nvSpPr>
          <p:cNvPr id="405" name="Rectangle : coins arrondis 404">
            <a:extLst>
              <a:ext uri="{FF2B5EF4-FFF2-40B4-BE49-F238E27FC236}">
                <a16:creationId xmlns:a16="http://schemas.microsoft.com/office/drawing/2014/main" id="{5A354A61-669B-300F-6DF8-FB448C065E57}"/>
              </a:ext>
            </a:extLst>
          </p:cNvPr>
          <p:cNvSpPr/>
          <p:nvPr/>
        </p:nvSpPr>
        <p:spPr>
          <a:xfrm>
            <a:off x="749709" y="3527321"/>
            <a:ext cx="3134032" cy="79887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1920" tIns="60960" rIns="121920" bIns="60960" rtlCol="0" anchor="ctr"/>
          <a:lstStyle/>
          <a:p>
            <a:endParaRPr lang="fr-FR" sz="3200">
              <a:solidFill>
                <a:srgbClr val="434343"/>
              </a:solidFill>
              <a:cs typeface="Arial"/>
            </a:endParaRPr>
          </a:p>
          <a:p>
            <a:pPr algn="ctr"/>
            <a:r>
              <a:rPr lang="fr-FR" sz="3200" dirty="0">
                <a:solidFill>
                  <a:srgbClr val="434343"/>
                </a:solidFill>
                <a:latin typeface="Livvic"/>
                <a:cs typeface="Arial"/>
              </a:rPr>
              <a:t>Gouttelettes</a:t>
            </a:r>
            <a:endParaRPr lang="en-US" sz="3200" dirty="0">
              <a:solidFill>
                <a:srgbClr val="434343"/>
              </a:solidFill>
              <a:latin typeface="Livvic"/>
              <a:cs typeface="Arial"/>
            </a:endParaRPr>
          </a:p>
          <a:p>
            <a:pPr algn="ctr"/>
            <a:r>
              <a:rPr lang="fr-FR" sz="2133" dirty="0">
                <a:solidFill>
                  <a:srgbClr val="434343"/>
                </a:solidFill>
                <a:latin typeface="Livvic"/>
                <a:cs typeface="Arial"/>
              </a:rPr>
              <a:t>Ex: Coqueluche </a:t>
            </a:r>
          </a:p>
          <a:p>
            <a:pPr algn="ctr"/>
            <a:endParaRPr lang="fr-FR" sz="3200">
              <a:solidFill>
                <a:srgbClr val="434343"/>
              </a:solidFill>
              <a:cs typeface="Arial"/>
            </a:endParaRPr>
          </a:p>
        </p:txBody>
      </p:sp>
      <p:sp>
        <p:nvSpPr>
          <p:cNvPr id="406" name="Rectangle : coins arrondis 405">
            <a:extLst>
              <a:ext uri="{FF2B5EF4-FFF2-40B4-BE49-F238E27FC236}">
                <a16:creationId xmlns:a16="http://schemas.microsoft.com/office/drawing/2014/main" id="{7E334730-1441-FD78-A1BA-25CDCDEC6EFB}"/>
              </a:ext>
            </a:extLst>
          </p:cNvPr>
          <p:cNvSpPr/>
          <p:nvPr/>
        </p:nvSpPr>
        <p:spPr>
          <a:xfrm>
            <a:off x="8956784" y="3922465"/>
            <a:ext cx="3070560" cy="162097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1920" tIns="60960" rIns="121920" bIns="60960" rtlCol="0" anchor="ctr"/>
          <a:lstStyle/>
          <a:p>
            <a:pPr algn="ctr"/>
            <a:endParaRPr lang="fr-FR" sz="3200">
              <a:solidFill>
                <a:srgbClr val="434343"/>
              </a:solidFill>
              <a:cs typeface="Arial"/>
            </a:endParaRPr>
          </a:p>
        </p:txBody>
      </p:sp>
      <p:sp>
        <p:nvSpPr>
          <p:cNvPr id="407" name="Rectangle : coins arrondis 406">
            <a:extLst>
              <a:ext uri="{FF2B5EF4-FFF2-40B4-BE49-F238E27FC236}">
                <a16:creationId xmlns:a16="http://schemas.microsoft.com/office/drawing/2014/main" id="{3266D36D-B426-126E-44B7-8380290C95CA}"/>
              </a:ext>
            </a:extLst>
          </p:cNvPr>
          <p:cNvSpPr/>
          <p:nvPr/>
        </p:nvSpPr>
        <p:spPr>
          <a:xfrm>
            <a:off x="5174559" y="5123208"/>
            <a:ext cx="2808427" cy="16278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1920" tIns="60960" rIns="121920" bIns="60960" rtlCol="0" anchor="ctr"/>
          <a:lstStyle/>
          <a:p>
            <a:pPr algn="ctr"/>
            <a:endParaRPr lang="fr-FR" sz="3200">
              <a:solidFill>
                <a:srgbClr val="434343"/>
              </a:solidFill>
              <a:cs typeface="Arial"/>
            </a:endParaRPr>
          </a:p>
        </p:txBody>
      </p:sp>
      <p:pic>
        <p:nvPicPr>
          <p:cNvPr id="436" name="Image 435" descr="Une image contenant habits, Motif (stylisme), personne, tissu&#10;&#10;Le contenu généré par l’IA peut être incorrect.">
            <a:extLst>
              <a:ext uri="{FF2B5EF4-FFF2-40B4-BE49-F238E27FC236}">
                <a16:creationId xmlns:a16="http://schemas.microsoft.com/office/drawing/2014/main" id="{18C7ACB1-DB03-0662-8703-181DC66F37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8" t="77" r="5036" b="2248"/>
          <a:stretch>
            <a:fillRect/>
          </a:stretch>
        </p:blipFill>
        <p:spPr>
          <a:xfrm>
            <a:off x="4828079" y="1291951"/>
            <a:ext cx="1871341" cy="1612035"/>
          </a:xfrm>
          <a:prstGeom prst="rect">
            <a:avLst/>
          </a:prstGeom>
        </p:spPr>
      </p:pic>
      <p:pic>
        <p:nvPicPr>
          <p:cNvPr id="336" name="Image 335" descr="Une image contenant personne, doigt, intérieur, Gant de protection&#10;&#10;Le contenu généré par l’IA peut être incorrect.">
            <a:extLst>
              <a:ext uri="{FF2B5EF4-FFF2-40B4-BE49-F238E27FC236}">
                <a16:creationId xmlns:a16="http://schemas.microsoft.com/office/drawing/2014/main" id="{2DECAD1D-BEC5-410A-B099-8D5E9C8C36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9824" y="1333705"/>
            <a:ext cx="2380637" cy="1535881"/>
          </a:xfrm>
          <a:prstGeom prst="rect">
            <a:avLst/>
          </a:prstGeom>
        </p:spPr>
      </p:pic>
      <p:pic>
        <p:nvPicPr>
          <p:cNvPr id="4" name="Image 3" descr="Une image contenant texte, capture d’écran, Bleu électrique, bleu vert&#10;&#10;Le contenu généré par l’IA peut être incorrect.">
            <a:extLst>
              <a:ext uri="{FF2B5EF4-FFF2-40B4-BE49-F238E27FC236}">
                <a16:creationId xmlns:a16="http://schemas.microsoft.com/office/drawing/2014/main" id="{498C96B2-6484-D368-CE3F-FCACE38C3EB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91" r="6916" b="14465"/>
          <a:stretch>
            <a:fillRect/>
          </a:stretch>
        </p:blipFill>
        <p:spPr>
          <a:xfrm>
            <a:off x="5325965" y="3340528"/>
            <a:ext cx="2498144" cy="1438617"/>
          </a:xfrm>
          <a:prstGeom prst="rect">
            <a:avLst/>
          </a:prstGeom>
        </p:spPr>
      </p:pic>
      <p:pic>
        <p:nvPicPr>
          <p:cNvPr id="8" name="Image 7" descr="Une image contenant texte, capture d’écran, logo, conception&#10;&#10;Le contenu généré par l’IA peut être incorrect.">
            <a:extLst>
              <a:ext uri="{FF2B5EF4-FFF2-40B4-BE49-F238E27FC236}">
                <a16:creationId xmlns:a16="http://schemas.microsoft.com/office/drawing/2014/main" id="{400DAAF5-5447-80BD-E4F7-1BF53FE4DB7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-306" t="2201" r="10588" b="9748"/>
          <a:stretch>
            <a:fillRect/>
          </a:stretch>
        </p:blipFill>
        <p:spPr>
          <a:xfrm>
            <a:off x="5328043" y="5329033"/>
            <a:ext cx="2402111" cy="1222528"/>
          </a:xfrm>
          <a:prstGeom prst="rect">
            <a:avLst/>
          </a:prstGeom>
        </p:spPr>
      </p:pic>
      <p:pic>
        <p:nvPicPr>
          <p:cNvPr id="443" name="Image 442" descr="Une image contenant plastique&#10;&#10;Le contenu généré par l’IA peut être incorrect.">
            <a:extLst>
              <a:ext uri="{FF2B5EF4-FFF2-40B4-BE49-F238E27FC236}">
                <a16:creationId xmlns:a16="http://schemas.microsoft.com/office/drawing/2014/main" id="{B55D5BD5-F321-D79D-D120-FB536C7F4B5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273" t="17186" r="3342" b="18579"/>
          <a:stretch>
            <a:fillRect/>
          </a:stretch>
        </p:blipFill>
        <p:spPr>
          <a:xfrm>
            <a:off x="9056877" y="4053950"/>
            <a:ext cx="1293161" cy="1224111"/>
          </a:xfrm>
          <a:prstGeom prst="rect">
            <a:avLst/>
          </a:prstGeom>
        </p:spPr>
      </p:pic>
      <p:pic>
        <p:nvPicPr>
          <p:cNvPr id="446" name="Image 445" descr="Une image contenant accessoire, lunettes de soleil, spectacles, lunettes&#10;&#10;Le contenu généré par l’IA peut être incorrect.">
            <a:extLst>
              <a:ext uri="{FF2B5EF4-FFF2-40B4-BE49-F238E27FC236}">
                <a16:creationId xmlns:a16="http://schemas.microsoft.com/office/drawing/2014/main" id="{324FFF4F-E8A3-8C8B-4C6E-1223A905BF3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-556" r="-540" b="-1460"/>
          <a:stretch>
            <a:fillRect/>
          </a:stretch>
        </p:blipFill>
        <p:spPr>
          <a:xfrm>
            <a:off x="10487315" y="4429398"/>
            <a:ext cx="1292956" cy="686313"/>
          </a:xfrm>
          <a:prstGeom prst="rect">
            <a:avLst/>
          </a:prstGeom>
        </p:spPr>
      </p:pic>
      <p:sp>
        <p:nvSpPr>
          <p:cNvPr id="447" name="Flèche : droite 446">
            <a:extLst>
              <a:ext uri="{FF2B5EF4-FFF2-40B4-BE49-F238E27FC236}">
                <a16:creationId xmlns:a16="http://schemas.microsoft.com/office/drawing/2014/main" id="{09DD202F-86D7-F171-0CC2-6608572E1DA6}"/>
              </a:ext>
            </a:extLst>
          </p:cNvPr>
          <p:cNvSpPr/>
          <p:nvPr/>
        </p:nvSpPr>
        <p:spPr>
          <a:xfrm>
            <a:off x="4018935" y="1905000"/>
            <a:ext cx="344128" cy="27038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448" name="Flèche : droite 447">
            <a:extLst>
              <a:ext uri="{FF2B5EF4-FFF2-40B4-BE49-F238E27FC236}">
                <a16:creationId xmlns:a16="http://schemas.microsoft.com/office/drawing/2014/main" id="{5CBB05CE-3524-B1B4-5CC6-C1BFB2CBEC36}"/>
              </a:ext>
            </a:extLst>
          </p:cNvPr>
          <p:cNvSpPr/>
          <p:nvPr/>
        </p:nvSpPr>
        <p:spPr>
          <a:xfrm flipV="1">
            <a:off x="4092677" y="3797706"/>
            <a:ext cx="737417" cy="47932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449" name="Flèche : droite 448">
            <a:extLst>
              <a:ext uri="{FF2B5EF4-FFF2-40B4-BE49-F238E27FC236}">
                <a16:creationId xmlns:a16="http://schemas.microsoft.com/office/drawing/2014/main" id="{13B3F13D-D471-45D6-0E54-C00B1F5F5405}"/>
              </a:ext>
            </a:extLst>
          </p:cNvPr>
          <p:cNvSpPr/>
          <p:nvPr/>
        </p:nvSpPr>
        <p:spPr>
          <a:xfrm flipV="1">
            <a:off x="4104966" y="5456901"/>
            <a:ext cx="737417" cy="47932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BD2C0-D98E-F629-34B9-329E32E3C139}"/>
              </a:ext>
            </a:extLst>
          </p:cNvPr>
          <p:cNvSpPr/>
          <p:nvPr/>
        </p:nvSpPr>
        <p:spPr>
          <a:xfrm>
            <a:off x="8959040" y="3334684"/>
            <a:ext cx="3064392" cy="46112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1920" tIns="60960" rIns="121920" bIns="60960" rtlCol="0" anchor="ctr"/>
          <a:lstStyle/>
          <a:p>
            <a:pPr algn="ctr"/>
            <a:r>
              <a:rPr lang="fr-FR" sz="2400" dirty="0">
                <a:solidFill>
                  <a:srgbClr val="434343"/>
                </a:solidFill>
                <a:latin typeface="Livvic"/>
                <a:cs typeface="Arial"/>
              </a:rPr>
              <a:t>Protection oculaire</a:t>
            </a:r>
            <a:r>
              <a:rPr lang="fr-FR" sz="3200" dirty="0">
                <a:solidFill>
                  <a:srgbClr val="434343"/>
                </a:solidFill>
                <a:cs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33641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0">
          <a:extLst>
            <a:ext uri="{FF2B5EF4-FFF2-40B4-BE49-F238E27FC236}">
              <a16:creationId xmlns:a16="http://schemas.microsoft.com/office/drawing/2014/main" id="{037F5BB5-5E1C-0474-90C4-E47437E88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377" y="1063564"/>
            <a:ext cx="12073247" cy="5765470"/>
          </a:xfrm>
          <a:prstGeom prst="rect">
            <a:avLst/>
          </a:prstGeom>
        </p:spPr>
      </p:pic>
      <p:sp>
        <p:nvSpPr>
          <p:cNvPr id="563" name="Google Shape;563;p48">
            <a:extLst>
              <a:ext uri="{FF2B5EF4-FFF2-40B4-BE49-F238E27FC236}">
                <a16:creationId xmlns:a16="http://schemas.microsoft.com/office/drawing/2014/main" id="{F26A2012-2A42-647B-3121-35ED770D65F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86457" y="170756"/>
            <a:ext cx="10286343" cy="7935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/>
            <a:r>
              <a:rPr lang="en" dirty="0" smtClean="0">
                <a:solidFill>
                  <a:schemeClr val="bg2"/>
                </a:solidFill>
              </a:rPr>
              <a:t>AIDE MÉMOIRE ET AFFICHES  </a:t>
            </a:r>
            <a:r>
              <a:rPr lang="en" dirty="0">
                <a:solidFill>
                  <a:schemeClr val="bg2"/>
                </a:solidFill>
              </a:rPr>
              <a:t>DISPONIBLES</a:t>
            </a:r>
            <a:endParaRPr dirty="0">
              <a:solidFill>
                <a:schemeClr val="bg2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179614" y="863509"/>
            <a:ext cx="10149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 smtClean="0">
                <a:solidFill>
                  <a:srgbClr val="C00000"/>
                </a:solidFill>
              </a:rPr>
              <a:t>Types d’affiches apposées sur les portes des </a:t>
            </a:r>
            <a:r>
              <a:rPr lang="fr-CA" sz="2000" b="1" dirty="0" smtClean="0">
                <a:solidFill>
                  <a:srgbClr val="C00000"/>
                </a:solidFill>
              </a:rPr>
              <a:t>chambres</a:t>
            </a:r>
            <a:r>
              <a:rPr lang="fr-CA" b="1" dirty="0" smtClean="0">
                <a:solidFill>
                  <a:srgbClr val="C00000"/>
                </a:solidFill>
              </a:rPr>
              <a:t> des usagers en isolement </a:t>
            </a:r>
            <a:endParaRPr lang="fr-C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56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969002" cy="505888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2213" y="1520042"/>
            <a:ext cx="4215197" cy="5337958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6521" y="0"/>
            <a:ext cx="4183283" cy="5308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336478" y="3099459"/>
            <a:ext cx="1318161" cy="54626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" name="Rectangle 8"/>
          <p:cNvSpPr/>
          <p:nvPr/>
        </p:nvSpPr>
        <p:spPr>
          <a:xfrm>
            <a:off x="4249387" y="4673168"/>
            <a:ext cx="1581397" cy="54626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9431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49"/>
          <p:cNvSpPr/>
          <p:nvPr/>
        </p:nvSpPr>
        <p:spPr>
          <a:xfrm rot="5400000">
            <a:off x="1557837" y="-48934"/>
            <a:ext cx="4934059" cy="6664161"/>
          </a:xfrm>
          <a:prstGeom prst="rect">
            <a:avLst/>
          </a:prstGeom>
          <a:solidFill>
            <a:srgbClr val="908269">
              <a:alpha val="6179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3" name="Image 2" descr="Une image contenant Visage humain, habits, personne, sourire&#10;&#10;Le contenu généré par l’IA peut être incorrect.">
            <a:extLst>
              <a:ext uri="{FF2B5EF4-FFF2-40B4-BE49-F238E27FC236}">
                <a16:creationId xmlns:a16="http://schemas.microsoft.com/office/drawing/2014/main" id="{90492F03-D3AA-E707-6052-879C4FC228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2248" y="1102747"/>
            <a:ext cx="4693405" cy="4303795"/>
          </a:xfrm>
          <a:prstGeom prst="rect">
            <a:avLst/>
          </a:prstGeom>
        </p:spPr>
      </p:pic>
      <p:pic>
        <p:nvPicPr>
          <p:cNvPr id="5" name="Image 4" descr="Une image contenant Graphique, clipart, graphisme, symbole&#10;&#10;Description générée automatiquement">
            <a:extLst>
              <a:ext uri="{FF2B5EF4-FFF2-40B4-BE49-F238E27FC236}">
                <a16:creationId xmlns:a16="http://schemas.microsoft.com/office/drawing/2014/main" id="{1136E34E-90C9-04D2-733D-5914A58233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4304" y="5563222"/>
            <a:ext cx="1441929" cy="105410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790FBDC-663D-7767-3A43-813752083989}"/>
              </a:ext>
            </a:extLst>
          </p:cNvPr>
          <p:cNvSpPr txBox="1"/>
          <p:nvPr/>
        </p:nvSpPr>
        <p:spPr>
          <a:xfrm>
            <a:off x="2514111" y="1102747"/>
            <a:ext cx="4119965" cy="15184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6667" b="1" dirty="0">
                <a:latin typeface="Livvic"/>
              </a:rPr>
              <a:t>MERCI!</a:t>
            </a:r>
            <a:endParaRPr lang="fr-FR" sz="2400" dirty="0">
              <a:latin typeface="Livvic"/>
            </a:endParaRPr>
          </a:p>
          <a:p>
            <a:pPr algn="ctr"/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181697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heme/theme1.xml><?xml version="1.0" encoding="utf-8"?>
<a:theme xmlns:a="http://schemas.openxmlformats.org/drawingml/2006/main" name="Thème Office">
  <a:themeElements>
    <a:clrScheme name="Custom 30">
      <a:dk1>
        <a:sysClr val="windowText" lastClr="000000"/>
      </a:dk1>
      <a:lt1>
        <a:sysClr val="window" lastClr="FFFFFF"/>
      </a:lt1>
      <a:dk2>
        <a:srgbClr val="00292E"/>
      </a:dk2>
      <a:lt2>
        <a:srgbClr val="64B2C1"/>
      </a:lt2>
      <a:accent1>
        <a:srgbClr val="F0CDA1"/>
      </a:accent1>
      <a:accent2>
        <a:srgbClr val="107082"/>
      </a:accent2>
      <a:accent3>
        <a:srgbClr val="054854"/>
      </a:accent3>
      <a:accent4>
        <a:srgbClr val="00AEEF"/>
      </a:accent4>
      <a:accent5>
        <a:srgbClr val="F99927"/>
      </a:accent5>
      <a:accent6>
        <a:srgbClr val="EC7216"/>
      </a:accent6>
      <a:hlink>
        <a:srgbClr val="000000"/>
      </a:hlink>
      <a:folHlink>
        <a:srgbClr val="000000"/>
      </a:folHlink>
    </a:clrScheme>
    <a:fontScheme name="Custom 25">
      <a:majorFont>
        <a:latin typeface="Gill Sans MT"/>
        <a:ea typeface=""/>
        <a:cs typeface=""/>
      </a:majorFont>
      <a:minorFont>
        <a:latin typeface="Arial 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4308098_TF23188392" id="{5CC67371-79D9-43A6-BA9E-632980EB64FD}" vid="{F1385A2A-8CDB-41FD-B16C-5A4DE6EC444E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07e37426-8ae7-4667-bdc6-d440cb2dbda1">
      <UserInfo>
        <DisplayName>Anca Petcu Stancu (CCSMTL)</DisplayName>
        <AccountId>13</AccountId>
        <AccountType/>
      </UserInfo>
      <UserInfo>
        <DisplayName>Kassandra Desjardins (CCSMTL DSP)</DisplayName>
        <AccountId>12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3C939A76A8B31429839DDA9857B934F" ma:contentTypeVersion="7" ma:contentTypeDescription="Create a new document." ma:contentTypeScope="" ma:versionID="c0f94b7430c5bd03723a6cca0f76ed5c">
  <xsd:schema xmlns:xsd="http://www.w3.org/2001/XMLSchema" xmlns:xs="http://www.w3.org/2001/XMLSchema" xmlns:p="http://schemas.microsoft.com/office/2006/metadata/properties" xmlns:ns2="07e37426-8ae7-4667-bdc6-d440cb2dbda1" xmlns:ns3="b7ac2df6-2f58-4dbb-9be1-77510212de55" targetNamespace="http://schemas.microsoft.com/office/2006/metadata/properties" ma:root="true" ma:fieldsID="413cb34424e934d7b384549ba67ab03e" ns2:_="" ns3:_="">
    <xsd:import namespace="07e37426-8ae7-4667-bdc6-d440cb2dbda1"/>
    <xsd:import namespace="b7ac2df6-2f58-4dbb-9be1-77510212de5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e37426-8ae7-4667-bdc6-d440cb2dbda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ac2df6-2f58-4dbb-9be1-77510212de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1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71946EF-A3EA-4ECB-8D9A-56C36FFF4075}">
  <ds:schemaRefs>
    <ds:schemaRef ds:uri="07e37426-8ae7-4667-bdc6-d440cb2dbda1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b7ac2df6-2f58-4dbb-9be1-77510212de55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96F58B3-F77E-4F8F-8760-E7DEE8020E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7e37426-8ae7-4667-bdc6-d440cb2dbda1"/>
    <ds:schemaRef ds:uri="b7ac2df6-2f58-4dbb-9be1-77510212de5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2DAF9E5-DED4-4A50-A81B-4CC218A03F2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Argumentaire sur des services professionnels</Template>
  <TotalTime>2170</TotalTime>
  <Words>2014</Words>
  <Application>Microsoft Office PowerPoint</Application>
  <PresentationFormat>Grand écran</PresentationFormat>
  <Paragraphs>194</Paragraphs>
  <Slides>21</Slides>
  <Notes>21</Notes>
  <HiddenSlides>0</HiddenSlides>
  <MMClips>2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33" baseType="lpstr">
      <vt:lpstr>Arial</vt:lpstr>
      <vt:lpstr>Arial </vt:lpstr>
      <vt:lpstr>Arial,Sans-Serif</vt:lpstr>
      <vt:lpstr>Calibri</vt:lpstr>
      <vt:lpstr>Catamaran Light</vt:lpstr>
      <vt:lpstr>Courier New</vt:lpstr>
      <vt:lpstr>Fira Sans Extra Condensed Medium</vt:lpstr>
      <vt:lpstr>Gill Sans MT</vt:lpstr>
      <vt:lpstr>Livvic</vt:lpstr>
      <vt:lpstr>Microsoft Sans Serif</vt:lpstr>
      <vt:lpstr>Segoe UI</vt:lpstr>
      <vt:lpstr>Thème Office</vt:lpstr>
      <vt:lpstr>Formation PCI Pratiques de bases </vt:lpstr>
      <vt:lpstr>Infection nosocomiale </vt:lpstr>
      <vt:lpstr>Colonisation  vs Infection </vt:lpstr>
      <vt:lpstr>Chaîne de transmission</vt:lpstr>
      <vt:lpstr>Chaîne de transmission</vt:lpstr>
      <vt:lpstr> Pratiques de base  </vt:lpstr>
      <vt:lpstr>Présentation PowerPoint</vt:lpstr>
      <vt:lpstr>Présentation PowerPoint</vt:lpstr>
      <vt:lpstr>HYGIÈNE DES MAINS </vt:lpstr>
      <vt:lpstr>Présentation PowerPoint</vt:lpstr>
      <vt:lpstr> Hygiène et étiquette respiratoire </vt:lpstr>
      <vt:lpstr>DÉSINFECTION  DU MATÉRIEL</vt:lpstr>
      <vt:lpstr>MODES DE TRANSMISSION des microorganismes</vt:lpstr>
      <vt:lpstr>TRANSMISSION PAR CONTACT</vt:lpstr>
      <vt:lpstr>TRANSMISSION PAR GOUTTELETTES</vt:lpstr>
      <vt:lpstr>TRANSMISSION AÉRIENNE</vt:lpstr>
      <vt:lpstr>PRÉCAUTIONS ADDITIONNELLES</vt:lpstr>
      <vt:lpstr>ÉPI (équipement de protection individuel)                </vt:lpstr>
      <vt:lpstr>AIDE MÉMOIRE ET AFFICHES  DISPONIBLES</vt:lpstr>
      <vt:lpstr>Présentation PowerPoint</vt:lpstr>
      <vt:lpstr>Présentation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Formation à chercher un title PCI</dc:title>
  <dc:creator>Johanna Carolina Martinez</dc:creator>
  <cp:lastModifiedBy>Fanny Ollivier</cp:lastModifiedBy>
  <cp:revision>220</cp:revision>
  <cp:lastPrinted>2026-10-23T13:07:14Z</cp:lastPrinted>
  <dcterms:created xsi:type="dcterms:W3CDTF">2024-04-18T21:10:23Z</dcterms:created>
  <dcterms:modified xsi:type="dcterms:W3CDTF">2026-10-23T15:44:08Z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0x010100C3C939A76A8B31429839DDA9857B934F</vt:lpwstr>
  </property>
  <property fmtid="{D5CDD505-2E9C-101B-9397-08002B2CF9AE}" pid="3" name="MSIP_Label_6a7d8d5d-78e2-4a62-9fcd-016eb5e4c57c_Enabled">
    <vt:lpwstr>true</vt:lpwstr>
  </property>
  <property fmtid="{D5CDD505-2E9C-101B-9397-08002B2CF9AE}" pid="4" name="MSIP_Label_6a7d8d5d-78e2-4a62-9fcd-016eb5e4c57c_SetDate">
    <vt:lpwstr>2024-04-18T22:11:05Z</vt:lpwstr>
  </property>
  <property fmtid="{D5CDD505-2E9C-101B-9397-08002B2CF9AE}" pid="5" name="MSIP_Label_6a7d8d5d-78e2-4a62-9fcd-016eb5e4c57c_Method">
    <vt:lpwstr>Standard</vt:lpwstr>
  </property>
  <property fmtid="{D5CDD505-2E9C-101B-9397-08002B2CF9AE}" pid="6" name="MSIP_Label_6a7d8d5d-78e2-4a62-9fcd-016eb5e4c57c_Name">
    <vt:lpwstr>Général</vt:lpwstr>
  </property>
  <property fmtid="{D5CDD505-2E9C-101B-9397-08002B2CF9AE}" pid="7" name="MSIP_Label_6a7d8d5d-78e2-4a62-9fcd-016eb5e4c57c_SiteId">
    <vt:lpwstr>06e1fe28-5f8b-4075-bf6c-ae24be1a7992</vt:lpwstr>
  </property>
  <property fmtid="{D5CDD505-2E9C-101B-9397-08002B2CF9AE}" pid="8" name="MSIP_Label_6a7d8d5d-78e2-4a62-9fcd-016eb5e4c57c_ActionId">
    <vt:lpwstr>00ea705d-ee9a-4558-8911-9d67e5307636</vt:lpwstr>
  </property>
  <property fmtid="{D5CDD505-2E9C-101B-9397-08002B2CF9AE}" pid="9" name="MSIP_Label_6a7d8d5d-78e2-4a62-9fcd-016eb5e4c57c_ContentBits">
    <vt:lpwstr>0</vt:lpwstr>
  </property>
</Properties>
</file>